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Helvetica Neue Light"/>
      <p:regular r:id="rId80"/>
      <p:bold r:id="rId81"/>
      <p:italic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regular.fntdata"/><Relationship Id="rId83" Type="http://schemas.openxmlformats.org/officeDocument/2006/relationships/font" Target="fonts/HelveticaNeueLight-boldItalic.fntdata"/><Relationship Id="rId42" Type="http://schemas.openxmlformats.org/officeDocument/2006/relationships/slide" Target="slides/slide37.xml"/><Relationship Id="rId86" Type="http://schemas.openxmlformats.org/officeDocument/2006/relationships/font" Target="fonts/DMSans-italic.fntdata"/><Relationship Id="rId41" Type="http://schemas.openxmlformats.org/officeDocument/2006/relationships/slide" Target="slides/slide36.xml"/><Relationship Id="rId85" Type="http://schemas.openxmlformats.org/officeDocument/2006/relationships/font" Target="fonts/DMSans-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DMSans-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36038b0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236038b01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36038b01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236038b01f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36038b01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236038b01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36038b01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236038b01f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36038b01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236038b01f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36038b01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236038b01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36038b01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236038b01f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36038b01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236038b01f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36038b01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236038b01f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36038b01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236038b01f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36038b01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236038b01f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36038b01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236038b01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36038b01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236038b01f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36038b01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236038b01f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36038b01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236038b01f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36038b01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236038b01f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36038b01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2236038b01f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236038b01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2236038b01f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236038b01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236038b01f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36038b01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236038b01f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36038b01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236038b01f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36038b01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236038b01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236038b01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236038b01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236038b01f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236038b01f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36038b01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236038b01f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36038b01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236038b01f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236038b01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236038b01f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236038b01f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236038b01f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236038b01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236038b01f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236038b01f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236038b01f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36038b01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236038b01f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36038b01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236038b01f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236038b01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236038b01f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36038b0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236038b01f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36038b01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236038b01f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36038b01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236038b01f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236038b01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236038b01f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236038b01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236038b01f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36038b01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2236038b01f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36038b01f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2236038b01f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36038b01f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2236038b01f_0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36038b01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236038b01f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236038b01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236038b01f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236038b01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236038b01f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36038b01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36038b01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236038b01f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236038b01f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236038b01f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236038b01f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36038b01f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236038b01f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36038b01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236038b01f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36038b01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36038b01f_0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236038b01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2236038b01f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236038b01f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2236038b01f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236038b01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236038b01f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236038b01f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2236038b01f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236038b01f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236038b01f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36038b0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2236038b01f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236038b01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2236038b01f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236038b01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236038b01f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236038b01f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236038b01f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236038b01f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2236038b01f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236038b01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2236038b01f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236038b01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236038b01f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236038b01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236038b01f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236038b01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236038b01f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36038b01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2236038b01f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236038b01f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236038b01f_0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36038b01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236038b01f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236038b01f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2236038b01f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236038b01f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2236038b01f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236038b01f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236038b01f_0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236038b01f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236038b01f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236038b01f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2236038b01f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36038b01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236038b01f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36038b01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236038b01f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1">
  <p:cSld name="SECTION_HEADER_1_1_1_1_1_1_1_1_1_7">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5.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w3schools.com/sql/trysql.asp?filename=trysql_op_in" TargetMode="Externa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6.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0.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48.png"/><Relationship Id="rId5" Type="http://schemas.openxmlformats.org/officeDocument/2006/relationships/image" Target="../media/image40.png"/><Relationship Id="rId6" Type="http://schemas.openxmlformats.org/officeDocument/2006/relationships/image" Target="../media/image52.png"/><Relationship Id="rId7"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48.png"/><Relationship Id="rId5"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0.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0.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20.pn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0.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6.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6.pn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0.png"/><Relationship Id="rId4"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hyperlink" Target="https://www.w3schools.com/sql/trysql.asp?filename=trysql_op_i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6"/>
          <p:cNvSpPr txBox="1"/>
          <p:nvPr/>
        </p:nvSpPr>
        <p:spPr>
          <a:xfrm>
            <a:off x="1340000" y="2252975"/>
            <a:ext cx="6539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Lenguaje estructurado de consulta SQL - Parte 2 </a:t>
            </a:r>
            <a:endParaRPr b="1" i="0" sz="4000" u="none" cap="none" strike="noStrike">
              <a:solidFill>
                <a:srgbClr val="EAFF6A"/>
              </a:solidFill>
              <a:latin typeface="DM Sans"/>
              <a:ea typeface="DM Sans"/>
              <a:cs typeface="DM Sans"/>
              <a:sym typeface="DM Sans"/>
            </a:endParaRPr>
          </a:p>
        </p:txBody>
      </p:sp>
      <p:sp>
        <p:nvSpPr>
          <p:cNvPr id="81" name="Google Shape;81;p2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DM Sans"/>
                <a:ea typeface="DM Sans"/>
                <a:cs typeface="DM Sans"/>
                <a:sym typeface="DM Sans"/>
              </a:rPr>
              <a:t>Clase </a:t>
            </a:r>
            <a:r>
              <a:rPr b="1" lang="es" sz="1800">
                <a:solidFill>
                  <a:schemeClr val="dk1"/>
                </a:solidFill>
                <a:latin typeface="DM Sans"/>
                <a:ea typeface="DM Sans"/>
                <a:cs typeface="DM Sans"/>
                <a:sym typeface="DM Sans"/>
              </a:rPr>
              <a:t>9</a:t>
            </a:r>
            <a:r>
              <a:rPr b="1" i="0" lang="es" sz="1800" u="none" cap="none" strike="noStrike">
                <a:solidFill>
                  <a:schemeClr val="dk1"/>
                </a:solidFill>
                <a:latin typeface="DM Sans"/>
                <a:ea typeface="DM Sans"/>
                <a:cs typeface="DM Sans"/>
                <a:sym typeface="DM Sans"/>
              </a:rPr>
              <a:t>.</a:t>
            </a:r>
            <a:r>
              <a:rPr b="0" i="0" lang="es" sz="1800" u="none" cap="none" strike="noStrik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 II</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AND, OR, NOT</a:t>
            </a:r>
            <a:endParaRPr b="1" i="0" sz="4000" u="none" cap="none" strike="noStrike">
              <a:solidFill>
                <a:schemeClr val="dk1"/>
              </a:solidFill>
              <a:latin typeface="DM Sans"/>
              <a:ea typeface="DM Sans"/>
              <a:cs typeface="DM Sans"/>
              <a:sym typeface="DM Sans"/>
            </a:endParaRPr>
          </a:p>
        </p:txBody>
      </p:sp>
      <p:sp>
        <p:nvSpPr>
          <p:cNvPr id="176" name="Google Shape;176;p3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3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5"/>
          <p:cNvSpPr txBox="1"/>
          <p:nvPr/>
        </p:nvSpPr>
        <p:spPr>
          <a:xfrm>
            <a:off x="580325" y="1358425"/>
            <a:ext cx="4763700" cy="206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cláusula WHERE se puede combinar con los operadores AND, OR y NOT.</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AND muestra un registro si todas las condiciones separadas por AND son VERDADERAS.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OR muestra un registro si alguna de las condiciones separadas por OR es VERDADERA.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NOT muestra un registro si la(s) condición(es) NO ES VERDADERA.</a:t>
            </a:r>
            <a:endParaRPr sz="1350">
              <a:solidFill>
                <a:schemeClr val="dk1"/>
              </a:solidFill>
              <a:latin typeface="DM Sans"/>
              <a:ea typeface="DM Sans"/>
              <a:cs typeface="DM Sans"/>
              <a:sym typeface="DM Sans"/>
            </a:endParaRPr>
          </a:p>
        </p:txBody>
      </p:sp>
      <p:pic>
        <p:nvPicPr>
          <p:cNvPr id="179" name="Google Shape;179;p35"/>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180" name="Google Shape;180;p35"/>
          <p:cNvPicPr preferRelativeResize="0"/>
          <p:nvPr/>
        </p:nvPicPr>
        <p:blipFill>
          <a:blip r:embed="rId4">
            <a:alphaModFix/>
          </a:blip>
          <a:stretch>
            <a:fillRect/>
          </a:stretch>
        </p:blipFill>
        <p:spPr>
          <a:xfrm>
            <a:off x="5614313" y="1469350"/>
            <a:ext cx="2872275" cy="287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nvSpPr>
        <p:spPr>
          <a:xfrm>
            <a:off x="501450" y="8993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AND, OR, NOT ejemplos</a:t>
            </a:r>
            <a:endParaRPr b="1" i="0" sz="4000" u="none" cap="none" strike="noStrike">
              <a:solidFill>
                <a:schemeClr val="dk1"/>
              </a:solidFill>
              <a:latin typeface="DM Sans"/>
              <a:ea typeface="DM Sans"/>
              <a:cs typeface="DM Sans"/>
              <a:sym typeface="DM Sans"/>
            </a:endParaRPr>
          </a:p>
        </p:txBody>
      </p:sp>
      <p:sp>
        <p:nvSpPr>
          <p:cNvPr id="186" name="Google Shape;186;p36"/>
          <p:cNvSpPr txBox="1"/>
          <p:nvPr/>
        </p:nvSpPr>
        <p:spPr>
          <a:xfrm>
            <a:off x="5925624" y="2052175"/>
            <a:ext cx="16920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AND</a:t>
            </a:r>
            <a:endParaRPr b="1" sz="1600">
              <a:solidFill>
                <a:srgbClr val="000000"/>
              </a:solidFill>
              <a:latin typeface="DM Sans"/>
              <a:ea typeface="DM Sans"/>
              <a:cs typeface="DM Sans"/>
              <a:sym typeface="DM Sans"/>
            </a:endParaRPr>
          </a:p>
        </p:txBody>
      </p:sp>
      <p:pic>
        <p:nvPicPr>
          <p:cNvPr id="187" name="Google Shape;187;p36"/>
          <p:cNvPicPr preferRelativeResize="0"/>
          <p:nvPr/>
        </p:nvPicPr>
        <p:blipFill>
          <a:blip r:embed="rId3">
            <a:alphaModFix/>
          </a:blip>
          <a:stretch>
            <a:fillRect/>
          </a:stretch>
        </p:blipFill>
        <p:spPr>
          <a:xfrm>
            <a:off x="5350375" y="1963100"/>
            <a:ext cx="540425" cy="493729"/>
          </a:xfrm>
          <a:prstGeom prst="rect">
            <a:avLst/>
          </a:prstGeom>
          <a:noFill/>
          <a:ln>
            <a:noFill/>
          </a:ln>
        </p:spPr>
      </p:pic>
      <p:sp>
        <p:nvSpPr>
          <p:cNvPr id="188" name="Google Shape;188;p36"/>
          <p:cNvSpPr txBox="1"/>
          <p:nvPr/>
        </p:nvSpPr>
        <p:spPr>
          <a:xfrm>
            <a:off x="1485975" y="1777013"/>
            <a:ext cx="3242400" cy="861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column1</a:t>
            </a:r>
            <a:r>
              <a:rPr lang="es" sz="1100">
                <a:solidFill>
                  <a:schemeClr val="lt1"/>
                </a:solidFill>
              </a:rPr>
              <a:t>,</a:t>
            </a:r>
            <a:r>
              <a:rPr i="1" lang="es" sz="1100">
                <a:solidFill>
                  <a:schemeClr val="lt1"/>
                </a:solidFill>
              </a:rPr>
              <a:t> column2, ...</a:t>
            </a:r>
            <a:endParaRPr i="1" sz="1100">
              <a:solidFill>
                <a:schemeClr val="lt1"/>
              </a:solidFill>
            </a:endParaRPr>
          </a:p>
          <a:p>
            <a:pPr indent="0" lvl="0" marL="0" rtl="0" algn="l">
              <a:spcBef>
                <a:spcPts val="0"/>
              </a:spcBef>
              <a:spcAft>
                <a:spcPts val="0"/>
              </a:spcAft>
              <a:buNone/>
            </a:pPr>
            <a:r>
              <a:rPr lang="es" sz="1100">
                <a:solidFill>
                  <a:schemeClr val="accent4"/>
                </a:solidFill>
              </a:rPr>
              <a:t>FROM</a:t>
            </a:r>
            <a:r>
              <a:rPr lang="es" sz="1100">
                <a:solidFill>
                  <a:schemeClr val="lt1"/>
                </a:solidFill>
              </a:rPr>
              <a:t>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rPr lang="es" sz="1100">
                <a:solidFill>
                  <a:schemeClr val="accent4"/>
                </a:solidFill>
              </a:rPr>
              <a:t>WHERE</a:t>
            </a:r>
            <a:r>
              <a:rPr lang="es" sz="1100">
                <a:solidFill>
                  <a:schemeClr val="lt1"/>
                </a:solidFill>
              </a:rPr>
              <a:t> </a:t>
            </a:r>
            <a:r>
              <a:rPr i="1" lang="es" sz="1100">
                <a:solidFill>
                  <a:schemeClr val="lt1"/>
                </a:solidFill>
              </a:rPr>
              <a:t>condition1</a:t>
            </a:r>
            <a:r>
              <a:rPr lang="es" sz="1100">
                <a:solidFill>
                  <a:schemeClr val="lt1"/>
                </a:solidFill>
              </a:rPr>
              <a:t> </a:t>
            </a:r>
            <a:r>
              <a:rPr lang="es" sz="1100">
                <a:solidFill>
                  <a:schemeClr val="accent4"/>
                </a:solidFill>
              </a:rPr>
              <a:t>AND</a:t>
            </a:r>
            <a:r>
              <a:rPr lang="es" sz="1100">
                <a:solidFill>
                  <a:schemeClr val="lt1"/>
                </a:solidFill>
              </a:rPr>
              <a:t> </a:t>
            </a:r>
            <a:r>
              <a:rPr i="1" lang="es" sz="1100">
                <a:solidFill>
                  <a:schemeClr val="lt1"/>
                </a:solidFill>
              </a:rPr>
              <a:t>condition2</a:t>
            </a:r>
            <a:r>
              <a:rPr lang="es" sz="1100">
                <a:solidFill>
                  <a:schemeClr val="lt1"/>
                </a:solidFill>
              </a:rPr>
              <a:t> </a:t>
            </a:r>
            <a:r>
              <a:rPr lang="es" sz="1100">
                <a:solidFill>
                  <a:schemeClr val="accent4"/>
                </a:solidFill>
              </a:rPr>
              <a:t>AND</a:t>
            </a:r>
            <a:r>
              <a:rPr lang="es" sz="1100">
                <a:solidFill>
                  <a:schemeClr val="lt1"/>
                </a:solidFill>
              </a:rPr>
              <a:t> </a:t>
            </a:r>
            <a:r>
              <a:rPr i="1" lang="es" sz="1100">
                <a:solidFill>
                  <a:schemeClr val="lt1"/>
                </a:solidFill>
              </a:rPr>
              <a:t>condition3 ...</a:t>
            </a:r>
            <a:r>
              <a:rPr lang="es" sz="1100">
                <a:solidFill>
                  <a:schemeClr val="lt1"/>
                </a:solidFill>
              </a:rPr>
              <a:t>; </a:t>
            </a:r>
            <a:endParaRPr sz="1000">
              <a:solidFill>
                <a:schemeClr val="lt1"/>
              </a:solidFill>
            </a:endParaRPr>
          </a:p>
        </p:txBody>
      </p:sp>
      <p:sp>
        <p:nvSpPr>
          <p:cNvPr id="189" name="Google Shape;189;p36"/>
          <p:cNvSpPr txBox="1"/>
          <p:nvPr/>
        </p:nvSpPr>
        <p:spPr>
          <a:xfrm>
            <a:off x="1485975" y="2797188"/>
            <a:ext cx="3242400" cy="861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column1</a:t>
            </a:r>
            <a:r>
              <a:rPr lang="es" sz="1100">
                <a:solidFill>
                  <a:schemeClr val="lt1"/>
                </a:solidFill>
              </a:rPr>
              <a:t>,</a:t>
            </a:r>
            <a:r>
              <a:rPr i="1" lang="es" sz="1100">
                <a:solidFill>
                  <a:schemeClr val="lt1"/>
                </a:solidFill>
              </a:rPr>
              <a:t> column2, ...</a:t>
            </a:r>
            <a:endParaRPr i="1" sz="1100">
              <a:solidFill>
                <a:schemeClr val="lt1"/>
              </a:solidFill>
            </a:endParaRPr>
          </a:p>
          <a:p>
            <a:pPr indent="0" lvl="0" marL="0" rtl="0" algn="l">
              <a:spcBef>
                <a:spcPts val="0"/>
              </a:spcBef>
              <a:spcAft>
                <a:spcPts val="0"/>
              </a:spcAft>
              <a:buNone/>
            </a:pPr>
            <a:r>
              <a:rPr lang="es" sz="1100">
                <a:solidFill>
                  <a:schemeClr val="accent4"/>
                </a:solidFill>
              </a:rPr>
              <a:t>FROM</a:t>
            </a:r>
            <a:r>
              <a:rPr lang="es" sz="1100">
                <a:solidFill>
                  <a:schemeClr val="lt1"/>
                </a:solidFill>
              </a:rPr>
              <a:t>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rPr lang="es" sz="1100">
                <a:solidFill>
                  <a:schemeClr val="accent4"/>
                </a:solidFill>
              </a:rPr>
              <a:t>WHERE</a:t>
            </a:r>
            <a:r>
              <a:rPr lang="es" sz="1100">
                <a:solidFill>
                  <a:schemeClr val="lt1"/>
                </a:solidFill>
              </a:rPr>
              <a:t> </a:t>
            </a:r>
            <a:r>
              <a:rPr i="1" lang="es" sz="1100">
                <a:solidFill>
                  <a:schemeClr val="lt1"/>
                </a:solidFill>
              </a:rPr>
              <a:t>condition1</a:t>
            </a:r>
            <a:r>
              <a:rPr lang="es" sz="1100">
                <a:solidFill>
                  <a:schemeClr val="lt1"/>
                </a:solidFill>
              </a:rPr>
              <a:t> </a:t>
            </a:r>
            <a:r>
              <a:rPr lang="es" sz="1100">
                <a:solidFill>
                  <a:schemeClr val="accent4"/>
                </a:solidFill>
              </a:rPr>
              <a:t>OR</a:t>
            </a:r>
            <a:r>
              <a:rPr lang="es" sz="1100">
                <a:solidFill>
                  <a:schemeClr val="lt1"/>
                </a:solidFill>
              </a:rPr>
              <a:t> </a:t>
            </a:r>
            <a:r>
              <a:rPr i="1" lang="es" sz="1100">
                <a:solidFill>
                  <a:schemeClr val="lt1"/>
                </a:solidFill>
              </a:rPr>
              <a:t>condition2</a:t>
            </a:r>
            <a:r>
              <a:rPr lang="es" sz="1100">
                <a:solidFill>
                  <a:schemeClr val="lt1"/>
                </a:solidFill>
              </a:rPr>
              <a:t> </a:t>
            </a:r>
            <a:r>
              <a:rPr lang="es" sz="1100">
                <a:solidFill>
                  <a:schemeClr val="accent4"/>
                </a:solidFill>
              </a:rPr>
              <a:t>OR</a:t>
            </a:r>
            <a:r>
              <a:rPr lang="es" sz="1100">
                <a:solidFill>
                  <a:schemeClr val="lt1"/>
                </a:solidFill>
              </a:rPr>
              <a:t> </a:t>
            </a:r>
            <a:r>
              <a:rPr i="1" lang="es" sz="1100">
                <a:solidFill>
                  <a:schemeClr val="lt1"/>
                </a:solidFill>
              </a:rPr>
              <a:t>condition3 ...</a:t>
            </a:r>
            <a:r>
              <a:rPr lang="es" sz="1100">
                <a:solidFill>
                  <a:schemeClr val="lt1"/>
                </a:solidFill>
              </a:rPr>
              <a:t>; </a:t>
            </a:r>
            <a:endParaRPr sz="1000">
              <a:solidFill>
                <a:schemeClr val="lt1"/>
              </a:solidFill>
            </a:endParaRPr>
          </a:p>
        </p:txBody>
      </p:sp>
      <p:sp>
        <p:nvSpPr>
          <p:cNvPr id="190" name="Google Shape;190;p36"/>
          <p:cNvSpPr txBox="1"/>
          <p:nvPr/>
        </p:nvSpPr>
        <p:spPr>
          <a:xfrm>
            <a:off x="1485975" y="3897288"/>
            <a:ext cx="3242400" cy="692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column1</a:t>
            </a:r>
            <a:r>
              <a:rPr lang="es" sz="1100">
                <a:solidFill>
                  <a:schemeClr val="lt1"/>
                </a:solidFill>
              </a:rPr>
              <a:t>,</a:t>
            </a:r>
            <a:r>
              <a:rPr i="1" lang="es" sz="1100">
                <a:solidFill>
                  <a:schemeClr val="lt1"/>
                </a:solidFill>
              </a:rPr>
              <a:t> column2, ...</a:t>
            </a:r>
            <a:endParaRPr i="1" sz="1100">
              <a:solidFill>
                <a:schemeClr val="lt1"/>
              </a:solidFill>
            </a:endParaRPr>
          </a:p>
          <a:p>
            <a:pPr indent="0" lvl="0" marL="0" rtl="0" algn="l">
              <a:spcBef>
                <a:spcPts val="0"/>
              </a:spcBef>
              <a:spcAft>
                <a:spcPts val="0"/>
              </a:spcAft>
              <a:buNone/>
            </a:pPr>
            <a:r>
              <a:rPr lang="es" sz="1100">
                <a:solidFill>
                  <a:schemeClr val="accent4"/>
                </a:solidFill>
              </a:rPr>
              <a:t>FROM</a:t>
            </a:r>
            <a:r>
              <a:rPr lang="es" sz="1100">
                <a:solidFill>
                  <a:schemeClr val="lt1"/>
                </a:solidFill>
              </a:rPr>
              <a:t>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rPr lang="es" sz="1100">
                <a:solidFill>
                  <a:schemeClr val="accent4"/>
                </a:solidFill>
              </a:rPr>
              <a:t>WHERE NOT</a:t>
            </a:r>
            <a:r>
              <a:rPr lang="es" sz="1100">
                <a:solidFill>
                  <a:schemeClr val="lt1"/>
                </a:solidFill>
              </a:rPr>
              <a:t> </a:t>
            </a:r>
            <a:r>
              <a:rPr i="1" lang="es" sz="1100">
                <a:solidFill>
                  <a:schemeClr val="lt1"/>
                </a:solidFill>
              </a:rPr>
              <a:t>condition1</a:t>
            </a:r>
            <a:r>
              <a:rPr lang="es" sz="1100">
                <a:solidFill>
                  <a:schemeClr val="lt1"/>
                </a:solidFill>
              </a:rPr>
              <a:t> </a:t>
            </a:r>
            <a:endParaRPr sz="1000">
              <a:solidFill>
                <a:schemeClr val="lt1"/>
              </a:solidFill>
            </a:endParaRPr>
          </a:p>
        </p:txBody>
      </p:sp>
      <p:sp>
        <p:nvSpPr>
          <p:cNvPr id="191" name="Google Shape;191;p36"/>
          <p:cNvSpPr txBox="1"/>
          <p:nvPr/>
        </p:nvSpPr>
        <p:spPr>
          <a:xfrm>
            <a:off x="5966024" y="3010800"/>
            <a:ext cx="16920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OR</a:t>
            </a:r>
            <a:endParaRPr b="1" sz="1600">
              <a:solidFill>
                <a:srgbClr val="000000"/>
              </a:solidFill>
              <a:latin typeface="DM Sans"/>
              <a:ea typeface="DM Sans"/>
              <a:cs typeface="DM Sans"/>
              <a:sym typeface="DM Sans"/>
            </a:endParaRPr>
          </a:p>
        </p:txBody>
      </p:sp>
      <p:pic>
        <p:nvPicPr>
          <p:cNvPr id="192" name="Google Shape;192;p36"/>
          <p:cNvPicPr preferRelativeResize="0"/>
          <p:nvPr/>
        </p:nvPicPr>
        <p:blipFill>
          <a:blip r:embed="rId3">
            <a:alphaModFix/>
          </a:blip>
          <a:stretch>
            <a:fillRect/>
          </a:stretch>
        </p:blipFill>
        <p:spPr>
          <a:xfrm>
            <a:off x="5390775" y="2921725"/>
            <a:ext cx="540425" cy="493729"/>
          </a:xfrm>
          <a:prstGeom prst="rect">
            <a:avLst/>
          </a:prstGeom>
          <a:noFill/>
          <a:ln>
            <a:noFill/>
          </a:ln>
        </p:spPr>
      </p:pic>
      <p:sp>
        <p:nvSpPr>
          <p:cNvPr id="193" name="Google Shape;193;p36"/>
          <p:cNvSpPr txBox="1"/>
          <p:nvPr/>
        </p:nvSpPr>
        <p:spPr>
          <a:xfrm>
            <a:off x="5966024" y="3902275"/>
            <a:ext cx="16920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NOT</a:t>
            </a:r>
            <a:endParaRPr b="1" sz="1600">
              <a:solidFill>
                <a:srgbClr val="000000"/>
              </a:solidFill>
              <a:latin typeface="DM Sans"/>
              <a:ea typeface="DM Sans"/>
              <a:cs typeface="DM Sans"/>
              <a:sym typeface="DM Sans"/>
            </a:endParaRPr>
          </a:p>
        </p:txBody>
      </p:sp>
      <p:pic>
        <p:nvPicPr>
          <p:cNvPr id="194" name="Google Shape;194;p36"/>
          <p:cNvPicPr preferRelativeResize="0"/>
          <p:nvPr/>
        </p:nvPicPr>
        <p:blipFill>
          <a:blip r:embed="rId3">
            <a:alphaModFix/>
          </a:blip>
          <a:stretch>
            <a:fillRect/>
          </a:stretch>
        </p:blipFill>
        <p:spPr>
          <a:xfrm>
            <a:off x="5390775" y="3813200"/>
            <a:ext cx="540425" cy="493729"/>
          </a:xfrm>
          <a:prstGeom prst="rect">
            <a:avLst/>
          </a:prstGeom>
          <a:noFill/>
          <a:ln>
            <a:noFill/>
          </a:ln>
        </p:spPr>
      </p:pic>
      <p:grpSp>
        <p:nvGrpSpPr>
          <p:cNvPr id="195" name="Google Shape;195;p36"/>
          <p:cNvGrpSpPr/>
          <p:nvPr/>
        </p:nvGrpSpPr>
        <p:grpSpPr>
          <a:xfrm>
            <a:off x="838644" y="433776"/>
            <a:ext cx="449030" cy="500088"/>
            <a:chOff x="473351" y="619523"/>
            <a:chExt cx="738900" cy="738900"/>
          </a:xfrm>
        </p:grpSpPr>
        <p:sp>
          <p:nvSpPr>
            <p:cNvPr id="196" name="Google Shape;196;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p3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198" name="Google Shape;198;p36"/>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nvSpPr>
        <p:spPr>
          <a:xfrm>
            <a:off x="501450" y="7984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AND, OR, NOT ejemplos</a:t>
            </a:r>
            <a:endParaRPr b="1" i="0" sz="4000" u="none" cap="none" strike="noStrike">
              <a:solidFill>
                <a:schemeClr val="dk1"/>
              </a:solidFill>
              <a:latin typeface="DM Sans"/>
              <a:ea typeface="DM Sans"/>
              <a:cs typeface="DM Sans"/>
              <a:sym typeface="DM Sans"/>
            </a:endParaRPr>
          </a:p>
        </p:txBody>
      </p:sp>
      <p:sp>
        <p:nvSpPr>
          <p:cNvPr id="204" name="Google Shape;204;p37"/>
          <p:cNvSpPr txBox="1"/>
          <p:nvPr/>
        </p:nvSpPr>
        <p:spPr>
          <a:xfrm>
            <a:off x="980525" y="1857975"/>
            <a:ext cx="3299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City = </a:t>
            </a:r>
            <a:r>
              <a:rPr lang="es" sz="1100">
                <a:solidFill>
                  <a:srgbClr val="00B050"/>
                </a:solidFill>
                <a:latin typeface="DM Sans"/>
                <a:ea typeface="DM Sans"/>
                <a:cs typeface="DM Sans"/>
                <a:sym typeface="DM Sans"/>
              </a:rPr>
              <a:t>‘Berlin’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OR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‘Munchen’</a:t>
            </a:r>
            <a:endParaRPr sz="1100">
              <a:latin typeface="DM Sans"/>
              <a:ea typeface="DM Sans"/>
              <a:cs typeface="DM Sans"/>
              <a:sym typeface="DM Sans"/>
            </a:endParaRPr>
          </a:p>
        </p:txBody>
      </p:sp>
      <p:sp>
        <p:nvSpPr>
          <p:cNvPr id="205" name="Google Shape;205;p37"/>
          <p:cNvSpPr txBox="1"/>
          <p:nvPr/>
        </p:nvSpPr>
        <p:spPr>
          <a:xfrm>
            <a:off x="1159481" y="153729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206" name="Google Shape;206;p37"/>
          <p:cNvSpPr txBox="1"/>
          <p:nvPr/>
        </p:nvSpPr>
        <p:spPr>
          <a:xfrm>
            <a:off x="980525" y="2812113"/>
            <a:ext cx="3299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AND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‘Berlin’</a:t>
            </a:r>
            <a:endParaRPr sz="1100">
              <a:latin typeface="DM Sans"/>
              <a:ea typeface="DM Sans"/>
              <a:cs typeface="DM Sans"/>
              <a:sym typeface="DM Sans"/>
            </a:endParaRPr>
          </a:p>
        </p:txBody>
      </p:sp>
      <p:sp>
        <p:nvSpPr>
          <p:cNvPr id="207" name="Google Shape;207;p37"/>
          <p:cNvSpPr txBox="1"/>
          <p:nvPr/>
        </p:nvSpPr>
        <p:spPr>
          <a:xfrm>
            <a:off x="1159481" y="2491430"/>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208" name="Google Shape;208;p37"/>
          <p:cNvSpPr txBox="1"/>
          <p:nvPr/>
        </p:nvSpPr>
        <p:spPr>
          <a:xfrm>
            <a:off x="980525" y="3884613"/>
            <a:ext cx="3299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OR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‘Spain’</a:t>
            </a:r>
            <a:endParaRPr sz="1100">
              <a:latin typeface="DM Sans"/>
              <a:ea typeface="DM Sans"/>
              <a:cs typeface="DM Sans"/>
              <a:sym typeface="DM Sans"/>
            </a:endParaRPr>
          </a:p>
        </p:txBody>
      </p:sp>
      <p:sp>
        <p:nvSpPr>
          <p:cNvPr id="209" name="Google Shape;209;p37"/>
          <p:cNvSpPr txBox="1"/>
          <p:nvPr/>
        </p:nvSpPr>
        <p:spPr>
          <a:xfrm>
            <a:off x="1159481" y="3563930"/>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sp>
        <p:nvSpPr>
          <p:cNvPr id="210" name="Google Shape;210;p37"/>
          <p:cNvSpPr txBox="1"/>
          <p:nvPr/>
        </p:nvSpPr>
        <p:spPr>
          <a:xfrm>
            <a:off x="4744425" y="1857975"/>
            <a:ext cx="3299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NOT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endParaRPr sz="1100">
              <a:latin typeface="DM Sans"/>
              <a:ea typeface="DM Sans"/>
              <a:cs typeface="DM Sans"/>
              <a:sym typeface="DM Sans"/>
            </a:endParaRPr>
          </a:p>
        </p:txBody>
      </p:sp>
      <p:sp>
        <p:nvSpPr>
          <p:cNvPr id="211" name="Google Shape;211;p37"/>
          <p:cNvSpPr txBox="1"/>
          <p:nvPr/>
        </p:nvSpPr>
        <p:spPr>
          <a:xfrm>
            <a:off x="4923381" y="153729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212" name="Google Shape;212;p37"/>
          <p:cNvSpPr txBox="1"/>
          <p:nvPr/>
        </p:nvSpPr>
        <p:spPr>
          <a:xfrm>
            <a:off x="4744425" y="2812113"/>
            <a:ext cx="3299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AND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‘Berlin’ </a:t>
            </a:r>
            <a:r>
              <a:rPr lang="es" sz="1100">
                <a:solidFill>
                  <a:srgbClr val="0070C0"/>
                </a:solidFill>
                <a:latin typeface="DM Sans"/>
                <a:ea typeface="DM Sans"/>
                <a:cs typeface="DM Sans"/>
                <a:sym typeface="DM Sans"/>
              </a:rPr>
              <a:t>OR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‘Munchen’</a:t>
            </a:r>
            <a:r>
              <a:rPr lang="es" sz="1100">
                <a:solidFill>
                  <a:schemeClr val="dk1"/>
                </a:solidFill>
                <a:latin typeface="DM Sans"/>
                <a:ea typeface="DM Sans"/>
                <a:cs typeface="DM Sans"/>
                <a:sym typeface="DM Sans"/>
              </a:rPr>
              <a:t>)</a:t>
            </a:r>
            <a:endParaRPr sz="1100">
              <a:latin typeface="DM Sans"/>
              <a:ea typeface="DM Sans"/>
              <a:cs typeface="DM Sans"/>
              <a:sym typeface="DM Sans"/>
            </a:endParaRPr>
          </a:p>
        </p:txBody>
      </p:sp>
      <p:sp>
        <p:nvSpPr>
          <p:cNvPr id="213" name="Google Shape;213;p37"/>
          <p:cNvSpPr txBox="1"/>
          <p:nvPr/>
        </p:nvSpPr>
        <p:spPr>
          <a:xfrm>
            <a:off x="4923381" y="244275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5</a:t>
            </a:r>
            <a:endParaRPr b="1" sz="1350">
              <a:solidFill>
                <a:srgbClr val="000000"/>
              </a:solidFill>
              <a:latin typeface="DM Sans"/>
              <a:ea typeface="DM Sans"/>
              <a:cs typeface="DM Sans"/>
              <a:sym typeface="DM Sans"/>
            </a:endParaRPr>
          </a:p>
        </p:txBody>
      </p:sp>
      <p:sp>
        <p:nvSpPr>
          <p:cNvPr id="214" name="Google Shape;214;p37"/>
          <p:cNvSpPr txBox="1"/>
          <p:nvPr/>
        </p:nvSpPr>
        <p:spPr>
          <a:xfrm>
            <a:off x="4744425" y="3897288"/>
            <a:ext cx="32994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NOT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AND NOT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‘USA’ </a:t>
            </a:r>
            <a:endParaRPr sz="1100">
              <a:latin typeface="DM Sans"/>
              <a:ea typeface="DM Sans"/>
              <a:cs typeface="DM Sans"/>
              <a:sym typeface="DM Sans"/>
            </a:endParaRPr>
          </a:p>
        </p:txBody>
      </p:sp>
      <p:sp>
        <p:nvSpPr>
          <p:cNvPr id="215" name="Google Shape;215;p37"/>
          <p:cNvSpPr txBox="1"/>
          <p:nvPr/>
        </p:nvSpPr>
        <p:spPr>
          <a:xfrm>
            <a:off x="4923381" y="3527930"/>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6</a:t>
            </a:r>
            <a:endParaRPr b="1" sz="1350">
              <a:solidFill>
                <a:srgbClr val="000000"/>
              </a:solidFill>
              <a:latin typeface="DM Sans"/>
              <a:ea typeface="DM Sans"/>
              <a:cs typeface="DM Sans"/>
              <a:sym typeface="DM Sans"/>
            </a:endParaRPr>
          </a:p>
        </p:txBody>
      </p:sp>
      <p:grpSp>
        <p:nvGrpSpPr>
          <p:cNvPr id="216" name="Google Shape;216;p37"/>
          <p:cNvGrpSpPr/>
          <p:nvPr/>
        </p:nvGrpSpPr>
        <p:grpSpPr>
          <a:xfrm>
            <a:off x="838644" y="433776"/>
            <a:ext cx="449030" cy="500088"/>
            <a:chOff x="473351" y="619523"/>
            <a:chExt cx="738900" cy="738900"/>
          </a:xfrm>
        </p:grpSpPr>
        <p:sp>
          <p:nvSpPr>
            <p:cNvPr id="217" name="Google Shape;217;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 name="Google Shape;218;p3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219" name="Google Shape;219;p37"/>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TOP</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TOP</a:t>
            </a:r>
            <a:endParaRPr b="1" i="0" sz="4000" u="none" cap="none" strike="noStrike">
              <a:solidFill>
                <a:schemeClr val="dk1"/>
              </a:solidFill>
              <a:latin typeface="DM Sans"/>
              <a:ea typeface="DM Sans"/>
              <a:cs typeface="DM Sans"/>
              <a:sym typeface="DM Sans"/>
            </a:endParaRPr>
          </a:p>
        </p:txBody>
      </p:sp>
      <p:sp>
        <p:nvSpPr>
          <p:cNvPr id="230" name="Google Shape;230;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1" name="Google Shape;231;p3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2" name="Google Shape;232;p39"/>
          <p:cNvSpPr txBox="1"/>
          <p:nvPr/>
        </p:nvSpPr>
        <p:spPr>
          <a:xfrm>
            <a:off x="682375" y="1457225"/>
            <a:ext cx="4763700" cy="15873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SELECT TOP se usa para especificar el número de registros a devolver.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Es útil en tablas grandes con miles de registros si no se quiere devolver toda la cantidad de registros después del filtro</a:t>
            </a:r>
            <a:endParaRPr sz="1350">
              <a:solidFill>
                <a:schemeClr val="dk1"/>
              </a:solidFill>
              <a:latin typeface="DM Sans"/>
              <a:ea typeface="DM Sans"/>
              <a:cs typeface="DM Sans"/>
              <a:sym typeface="DM Sans"/>
            </a:endParaRPr>
          </a:p>
        </p:txBody>
      </p:sp>
      <p:pic>
        <p:nvPicPr>
          <p:cNvPr id="233" name="Google Shape;233;p39"/>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234" name="Google Shape;234;p39"/>
          <p:cNvPicPr preferRelativeResize="0"/>
          <p:nvPr/>
        </p:nvPicPr>
        <p:blipFill>
          <a:blip r:embed="rId4">
            <a:alphaModFix/>
          </a:blip>
          <a:stretch>
            <a:fillRect/>
          </a:stretch>
        </p:blipFill>
        <p:spPr>
          <a:xfrm>
            <a:off x="5574450" y="2021183"/>
            <a:ext cx="2952000" cy="16604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nvSpPr>
        <p:spPr>
          <a:xfrm>
            <a:off x="501450" y="8993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SELECT TOP ejemplos</a:t>
            </a:r>
            <a:endParaRPr b="1" i="0" sz="4000" u="none" cap="none" strike="noStrike">
              <a:solidFill>
                <a:schemeClr val="dk1"/>
              </a:solidFill>
              <a:latin typeface="DM Sans"/>
              <a:ea typeface="DM Sans"/>
              <a:cs typeface="DM Sans"/>
              <a:sym typeface="DM Sans"/>
            </a:endParaRPr>
          </a:p>
        </p:txBody>
      </p:sp>
      <p:sp>
        <p:nvSpPr>
          <p:cNvPr id="240" name="Google Shape;240;p40"/>
          <p:cNvSpPr txBox="1"/>
          <p:nvPr/>
        </p:nvSpPr>
        <p:spPr>
          <a:xfrm>
            <a:off x="1449606" y="3004121"/>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LIMIT 3</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241" name="Google Shape;241;p40"/>
          <p:cNvSpPr txBox="1"/>
          <p:nvPr/>
        </p:nvSpPr>
        <p:spPr>
          <a:xfrm>
            <a:off x="5889257" y="1812250"/>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242" name="Google Shape;242;p40"/>
          <p:cNvSpPr txBox="1"/>
          <p:nvPr/>
        </p:nvSpPr>
        <p:spPr>
          <a:xfrm>
            <a:off x="1628556" y="26834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243" name="Google Shape;243;p40"/>
          <p:cNvSpPr txBox="1"/>
          <p:nvPr/>
        </p:nvSpPr>
        <p:spPr>
          <a:xfrm>
            <a:off x="5288705" y="268341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244" name="Google Shape;244;p40"/>
          <p:cNvPicPr preferRelativeResize="0"/>
          <p:nvPr/>
        </p:nvPicPr>
        <p:blipFill>
          <a:blip r:embed="rId3">
            <a:alphaModFix/>
          </a:blip>
          <a:stretch>
            <a:fillRect/>
          </a:stretch>
        </p:blipFill>
        <p:spPr>
          <a:xfrm>
            <a:off x="5314000" y="1723175"/>
            <a:ext cx="540425" cy="493729"/>
          </a:xfrm>
          <a:prstGeom prst="rect">
            <a:avLst/>
          </a:prstGeom>
          <a:noFill/>
          <a:ln>
            <a:noFill/>
          </a:ln>
        </p:spPr>
      </p:pic>
      <p:sp>
        <p:nvSpPr>
          <p:cNvPr id="245" name="Google Shape;245;p40"/>
          <p:cNvSpPr txBox="1"/>
          <p:nvPr/>
        </p:nvSpPr>
        <p:spPr>
          <a:xfrm>
            <a:off x="1449600" y="1657475"/>
            <a:ext cx="3242400" cy="861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column_name(s)</a:t>
            </a:r>
            <a:endParaRPr i="1" sz="1100">
              <a:solidFill>
                <a:schemeClr val="lt1"/>
              </a:solidFill>
            </a:endParaRPr>
          </a:p>
          <a:p>
            <a:pPr indent="0" lvl="0" marL="0" rtl="0" algn="l">
              <a:spcBef>
                <a:spcPts val="0"/>
              </a:spcBef>
              <a:spcAft>
                <a:spcPts val="0"/>
              </a:spcAft>
              <a:buNone/>
            </a:pPr>
            <a:r>
              <a:rPr lang="es" sz="1100">
                <a:solidFill>
                  <a:schemeClr val="accent4"/>
                </a:solidFill>
              </a:rPr>
              <a:t>FROM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rPr lang="es" sz="1100">
                <a:solidFill>
                  <a:schemeClr val="accent4"/>
                </a:solidFill>
              </a:rPr>
              <a:t>WHERE</a:t>
            </a:r>
            <a:r>
              <a:rPr lang="es" sz="1100">
                <a:solidFill>
                  <a:schemeClr val="lt1"/>
                </a:solidFill>
              </a:rPr>
              <a:t> </a:t>
            </a:r>
            <a:r>
              <a:rPr i="1" lang="es" sz="1100">
                <a:solidFill>
                  <a:schemeClr val="lt1"/>
                </a:solidFill>
              </a:rPr>
              <a:t>condition</a:t>
            </a:r>
            <a:endParaRPr i="1" sz="1100">
              <a:solidFill>
                <a:schemeClr val="lt1"/>
              </a:solidFill>
            </a:endParaRPr>
          </a:p>
          <a:p>
            <a:pPr indent="0" lvl="0" marL="0" rtl="0" algn="l">
              <a:spcBef>
                <a:spcPts val="0"/>
              </a:spcBef>
              <a:spcAft>
                <a:spcPts val="0"/>
              </a:spcAft>
              <a:buNone/>
            </a:pPr>
            <a:r>
              <a:rPr lang="es" sz="1100">
                <a:solidFill>
                  <a:schemeClr val="accent4"/>
                </a:solidFill>
              </a:rPr>
              <a:t>LIMIT </a:t>
            </a:r>
            <a:r>
              <a:rPr i="1" lang="es" sz="1100">
                <a:solidFill>
                  <a:schemeClr val="lt1"/>
                </a:solidFill>
              </a:rPr>
              <a:t>number</a:t>
            </a:r>
            <a:r>
              <a:rPr lang="es" sz="1100">
                <a:solidFill>
                  <a:schemeClr val="lt1"/>
                </a:solidFill>
              </a:rPr>
              <a:t>; </a:t>
            </a:r>
            <a:endParaRPr sz="1000">
              <a:solidFill>
                <a:schemeClr val="lt1"/>
              </a:solidFill>
            </a:endParaRPr>
          </a:p>
        </p:txBody>
      </p:sp>
      <p:sp>
        <p:nvSpPr>
          <p:cNvPr id="246" name="Google Shape;246;p40"/>
          <p:cNvSpPr txBox="1"/>
          <p:nvPr/>
        </p:nvSpPr>
        <p:spPr>
          <a:xfrm>
            <a:off x="1511106" y="354019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247" name="Google Shape;247;p40"/>
          <p:cNvSpPr txBox="1"/>
          <p:nvPr/>
        </p:nvSpPr>
        <p:spPr>
          <a:xfrm>
            <a:off x="1449606" y="3896871"/>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TOP 50 PERCENT * FROM</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p:txBody>
      </p:sp>
      <p:sp>
        <p:nvSpPr>
          <p:cNvPr id="248" name="Google Shape;248;p40"/>
          <p:cNvSpPr txBox="1"/>
          <p:nvPr/>
        </p:nvSpPr>
        <p:spPr>
          <a:xfrm>
            <a:off x="4941125" y="2968125"/>
            <a:ext cx="27753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TOP 3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chemeClr val="dk1"/>
                </a:solidFill>
                <a:latin typeface="DM Sans"/>
                <a:ea typeface="DM Sans"/>
                <a:cs typeface="DM Sans"/>
                <a:sym typeface="DM Sans"/>
              </a:rPr>
              <a:t>=</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Germany’</a:t>
            </a:r>
            <a:endParaRPr sz="1100">
              <a:latin typeface="DM Sans"/>
              <a:ea typeface="DM Sans"/>
              <a:cs typeface="DM Sans"/>
              <a:sym typeface="DM Sans"/>
            </a:endParaRPr>
          </a:p>
        </p:txBody>
      </p:sp>
      <p:sp>
        <p:nvSpPr>
          <p:cNvPr id="249" name="Google Shape;249;p40"/>
          <p:cNvSpPr txBox="1"/>
          <p:nvPr/>
        </p:nvSpPr>
        <p:spPr>
          <a:xfrm>
            <a:off x="5288705" y="354018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250" name="Google Shape;250;p40"/>
          <p:cNvSpPr txBox="1"/>
          <p:nvPr/>
        </p:nvSpPr>
        <p:spPr>
          <a:xfrm>
            <a:off x="5004300" y="3896875"/>
            <a:ext cx="27753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rgbClr val="0070C0"/>
                </a:solidFill>
                <a:latin typeface="DM Sans"/>
                <a:ea typeface="DM Sans"/>
                <a:cs typeface="DM Sans"/>
                <a:sym typeface="DM Sans"/>
              </a:rPr>
              <a:t>‘</a:t>
            </a:r>
            <a:r>
              <a:rPr lang="es" sz="1100">
                <a:solidFill>
                  <a:srgbClr val="00B050"/>
                </a:solidFill>
                <a:latin typeface="DM Sans"/>
                <a:ea typeface="DM Sans"/>
                <a:cs typeface="DM Sans"/>
                <a:sym typeface="DM Sans"/>
              </a:rPr>
              <a:t>Germany’</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LIMIT 3 </a:t>
            </a:r>
            <a:endParaRPr sz="1100">
              <a:latin typeface="DM Sans"/>
              <a:ea typeface="DM Sans"/>
              <a:cs typeface="DM Sans"/>
              <a:sym typeface="DM Sans"/>
            </a:endParaRPr>
          </a:p>
        </p:txBody>
      </p:sp>
      <p:grpSp>
        <p:nvGrpSpPr>
          <p:cNvPr id="251" name="Google Shape;251;p40"/>
          <p:cNvGrpSpPr/>
          <p:nvPr/>
        </p:nvGrpSpPr>
        <p:grpSpPr>
          <a:xfrm>
            <a:off x="838644" y="433776"/>
            <a:ext cx="449030" cy="500088"/>
            <a:chOff x="473351" y="619523"/>
            <a:chExt cx="738900" cy="738900"/>
          </a:xfrm>
        </p:grpSpPr>
        <p:sp>
          <p:nvSpPr>
            <p:cNvPr id="252" name="Google Shape;252;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40"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254" name="Google Shape;254;p40"/>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LIKE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LIKE</a:t>
            </a:r>
            <a:endParaRPr b="1" i="0" sz="4000" u="none" cap="none" strike="noStrike">
              <a:solidFill>
                <a:schemeClr val="dk1"/>
              </a:solidFill>
              <a:latin typeface="DM Sans"/>
              <a:ea typeface="DM Sans"/>
              <a:cs typeface="DM Sans"/>
              <a:sym typeface="DM Sans"/>
            </a:endParaRPr>
          </a:p>
        </p:txBody>
      </p:sp>
      <p:sp>
        <p:nvSpPr>
          <p:cNvPr id="265" name="Google Shape;265;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6" name="Google Shape;266;p4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7" name="Google Shape;267;p42"/>
          <p:cNvSpPr txBox="1"/>
          <p:nvPr/>
        </p:nvSpPr>
        <p:spPr>
          <a:xfrm>
            <a:off x="553625" y="1342450"/>
            <a:ext cx="4763700" cy="206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operador LIKE se usa en una cláusula WHERE para buscar un patrón específico en una columna.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Existen dos formas comunes de usarlo: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signo de porcentaje (%) representa cero, uno o varios caracteres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signo de subrayado (_) representa un solo carácter</a:t>
            </a:r>
            <a:endParaRPr sz="1350">
              <a:solidFill>
                <a:schemeClr val="dk1"/>
              </a:solidFill>
              <a:latin typeface="DM Sans"/>
              <a:ea typeface="DM Sans"/>
              <a:cs typeface="DM Sans"/>
              <a:sym typeface="DM Sans"/>
            </a:endParaRPr>
          </a:p>
        </p:txBody>
      </p:sp>
      <p:pic>
        <p:nvPicPr>
          <p:cNvPr id="268" name="Google Shape;268;p4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269" name="Google Shape;269;p42"/>
          <p:cNvPicPr preferRelativeResize="0"/>
          <p:nvPr/>
        </p:nvPicPr>
        <p:blipFill>
          <a:blip r:embed="rId4">
            <a:alphaModFix/>
          </a:blip>
          <a:stretch>
            <a:fillRect/>
          </a:stretch>
        </p:blipFill>
        <p:spPr>
          <a:xfrm>
            <a:off x="5662475" y="1566225"/>
            <a:ext cx="2438400" cy="24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nvSpPr>
        <p:spPr>
          <a:xfrm>
            <a:off x="568650" y="8996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LIKE ejemplos</a:t>
            </a:r>
            <a:endParaRPr b="1" i="0" sz="4000" u="none" cap="none" strike="noStrike">
              <a:solidFill>
                <a:schemeClr val="dk1"/>
              </a:solidFill>
              <a:latin typeface="DM Sans"/>
              <a:ea typeface="DM Sans"/>
              <a:cs typeface="DM Sans"/>
              <a:sym typeface="DM Sans"/>
            </a:endParaRPr>
          </a:p>
        </p:txBody>
      </p:sp>
      <p:sp>
        <p:nvSpPr>
          <p:cNvPr id="275" name="Google Shape;275;p43"/>
          <p:cNvSpPr txBox="1"/>
          <p:nvPr/>
        </p:nvSpPr>
        <p:spPr>
          <a:xfrm>
            <a:off x="1635225" y="2893075"/>
            <a:ext cx="26811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a%’</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276" name="Google Shape;276;p43"/>
          <p:cNvSpPr txBox="1"/>
          <p:nvPr/>
        </p:nvSpPr>
        <p:spPr>
          <a:xfrm>
            <a:off x="5618432" y="1791100"/>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277" name="Google Shape;277;p43"/>
          <p:cNvSpPr txBox="1"/>
          <p:nvPr/>
        </p:nvSpPr>
        <p:spPr>
          <a:xfrm>
            <a:off x="1814181" y="257239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278" name="Google Shape;278;p43"/>
          <p:cNvSpPr txBox="1"/>
          <p:nvPr/>
        </p:nvSpPr>
        <p:spPr>
          <a:xfrm>
            <a:off x="5474330" y="257236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279" name="Google Shape;279;p43"/>
          <p:cNvPicPr preferRelativeResize="0"/>
          <p:nvPr/>
        </p:nvPicPr>
        <p:blipFill>
          <a:blip r:embed="rId3">
            <a:alphaModFix/>
          </a:blip>
          <a:stretch>
            <a:fillRect/>
          </a:stretch>
        </p:blipFill>
        <p:spPr>
          <a:xfrm>
            <a:off x="5043175" y="1702025"/>
            <a:ext cx="540425" cy="493729"/>
          </a:xfrm>
          <a:prstGeom prst="rect">
            <a:avLst/>
          </a:prstGeom>
          <a:noFill/>
          <a:ln>
            <a:noFill/>
          </a:ln>
        </p:spPr>
      </p:pic>
      <p:sp>
        <p:nvSpPr>
          <p:cNvPr id="280" name="Google Shape;280;p43"/>
          <p:cNvSpPr txBox="1"/>
          <p:nvPr/>
        </p:nvSpPr>
        <p:spPr>
          <a:xfrm>
            <a:off x="1178775" y="1674513"/>
            <a:ext cx="3242400" cy="861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column1, column2,...</a:t>
            </a:r>
            <a:endParaRPr i="1" sz="1100">
              <a:solidFill>
                <a:schemeClr val="lt1"/>
              </a:solidFill>
            </a:endParaRPr>
          </a:p>
          <a:p>
            <a:pPr indent="0" lvl="0" marL="0" rtl="0" algn="l">
              <a:spcBef>
                <a:spcPts val="0"/>
              </a:spcBef>
              <a:spcAft>
                <a:spcPts val="0"/>
              </a:spcAft>
              <a:buNone/>
            </a:pPr>
            <a:r>
              <a:rPr lang="es" sz="1100">
                <a:solidFill>
                  <a:schemeClr val="accent4"/>
                </a:solidFill>
              </a:rPr>
              <a:t>FROM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rPr lang="es" sz="1100">
                <a:solidFill>
                  <a:schemeClr val="accent4"/>
                </a:solidFill>
              </a:rPr>
              <a:t>WHERE</a:t>
            </a:r>
            <a:r>
              <a:rPr lang="es" sz="1100">
                <a:solidFill>
                  <a:schemeClr val="lt1"/>
                </a:solidFill>
              </a:rPr>
              <a:t> </a:t>
            </a:r>
            <a:r>
              <a:rPr i="1" lang="es" sz="1100">
                <a:solidFill>
                  <a:schemeClr val="lt1"/>
                </a:solidFill>
              </a:rPr>
              <a:t>columnN</a:t>
            </a:r>
            <a:endParaRPr i="1" sz="1100">
              <a:solidFill>
                <a:schemeClr val="lt1"/>
              </a:solidFill>
            </a:endParaRPr>
          </a:p>
          <a:p>
            <a:pPr indent="0" lvl="0" marL="0" rtl="0" algn="l">
              <a:spcBef>
                <a:spcPts val="0"/>
              </a:spcBef>
              <a:spcAft>
                <a:spcPts val="0"/>
              </a:spcAft>
              <a:buNone/>
            </a:pPr>
            <a:r>
              <a:rPr lang="es" sz="1100">
                <a:solidFill>
                  <a:schemeClr val="accent4"/>
                </a:solidFill>
              </a:rPr>
              <a:t>LIKE </a:t>
            </a:r>
            <a:r>
              <a:rPr i="1" lang="es" sz="1100">
                <a:solidFill>
                  <a:schemeClr val="lt1"/>
                </a:solidFill>
              </a:rPr>
              <a:t>pattern</a:t>
            </a:r>
            <a:r>
              <a:rPr lang="es" sz="1100">
                <a:solidFill>
                  <a:schemeClr val="lt1"/>
                </a:solidFill>
              </a:rPr>
              <a:t>; </a:t>
            </a:r>
            <a:endParaRPr sz="1000">
              <a:solidFill>
                <a:schemeClr val="lt1"/>
              </a:solidFill>
            </a:endParaRPr>
          </a:p>
        </p:txBody>
      </p:sp>
      <p:sp>
        <p:nvSpPr>
          <p:cNvPr id="281" name="Google Shape;281;p43"/>
          <p:cNvSpPr txBox="1"/>
          <p:nvPr/>
        </p:nvSpPr>
        <p:spPr>
          <a:xfrm>
            <a:off x="1696731" y="34291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282" name="Google Shape;282;p43"/>
          <p:cNvSpPr txBox="1"/>
          <p:nvPr/>
        </p:nvSpPr>
        <p:spPr>
          <a:xfrm>
            <a:off x="1635225" y="3785825"/>
            <a:ext cx="26811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%e’</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sp>
        <p:nvSpPr>
          <p:cNvPr id="283" name="Google Shape;283;p43"/>
          <p:cNvSpPr txBox="1"/>
          <p:nvPr/>
        </p:nvSpPr>
        <p:spPr>
          <a:xfrm>
            <a:off x="5126750" y="2857075"/>
            <a:ext cx="27753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%or%’</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sp>
        <p:nvSpPr>
          <p:cNvPr id="284" name="Google Shape;284;p43"/>
          <p:cNvSpPr txBox="1"/>
          <p:nvPr/>
        </p:nvSpPr>
        <p:spPr>
          <a:xfrm>
            <a:off x="5474330" y="34291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285" name="Google Shape;285;p43"/>
          <p:cNvSpPr txBox="1"/>
          <p:nvPr/>
        </p:nvSpPr>
        <p:spPr>
          <a:xfrm>
            <a:off x="5189925" y="3785825"/>
            <a:ext cx="27753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_r%’</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grpSp>
        <p:nvGrpSpPr>
          <p:cNvPr id="286" name="Google Shape;286;p43"/>
          <p:cNvGrpSpPr/>
          <p:nvPr/>
        </p:nvGrpSpPr>
        <p:grpSpPr>
          <a:xfrm>
            <a:off x="838644" y="433776"/>
            <a:ext cx="449030" cy="500088"/>
            <a:chOff x="473351" y="619523"/>
            <a:chExt cx="738900" cy="738900"/>
          </a:xfrm>
        </p:grpSpPr>
        <p:sp>
          <p:nvSpPr>
            <p:cNvPr id="287" name="Google Shape;287;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4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289" name="Google Shape;289;p43"/>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ALIASES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87" name="Google Shape;87;p2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88" name="Google Shape;88;p2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gestión de transacciones (TCL)</a:t>
            </a:r>
            <a:endParaRPr b="0" i="0" sz="1350" u="none" cap="none" strike="noStrike">
              <a:solidFill>
                <a:schemeClr val="dk1"/>
              </a:solidFill>
              <a:latin typeface="DM Sans"/>
              <a:ea typeface="DM Sans"/>
              <a:cs typeface="DM Sans"/>
              <a:sym typeface="DM Sans"/>
            </a:endParaRPr>
          </a:p>
        </p:txBody>
      </p:sp>
      <p:pic>
        <p:nvPicPr>
          <p:cNvPr id="89" name="Google Shape;89;p27"/>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90" name="Google Shape;90;p27"/>
          <p:cNvSpPr txBox="1"/>
          <p:nvPr/>
        </p:nvSpPr>
        <p:spPr>
          <a:xfrm>
            <a:off x="2690561" y="21799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otros tipos de comandos y cómo utilizarlos</a:t>
            </a:r>
            <a:endParaRPr b="0" i="0" sz="1350" u="none" cap="none" strike="noStrike">
              <a:solidFill>
                <a:schemeClr val="dk1"/>
              </a:solidFill>
              <a:latin typeface="DM Sans"/>
              <a:ea typeface="DM Sans"/>
              <a:cs typeface="DM Sans"/>
              <a:sym typeface="DM Sans"/>
            </a:endParaRPr>
          </a:p>
        </p:txBody>
      </p:sp>
      <p:pic>
        <p:nvPicPr>
          <p:cNvPr id="91" name="Google Shape;91;p27"/>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92" name="Google Shape;92;p27"/>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consultas más complejas: joins, agregaciones y agrupaciones</a:t>
            </a:r>
            <a:endParaRPr i="0" sz="1350" u="none" cap="none" strike="noStrike">
              <a:solidFill>
                <a:schemeClr val="dk1"/>
              </a:solidFill>
              <a:latin typeface="DM Sans"/>
              <a:ea typeface="DM Sans"/>
              <a:cs typeface="DM Sans"/>
              <a:sym typeface="DM Sans"/>
            </a:endParaRPr>
          </a:p>
        </p:txBody>
      </p:sp>
      <p:cxnSp>
        <p:nvCxnSpPr>
          <p:cNvPr id="93" name="Google Shape;93;p27"/>
          <p:cNvCxnSpPr>
            <a:stCxn id="87" idx="2"/>
            <a:endCxn id="89" idx="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cxnSp>
        <p:nvCxnSpPr>
          <p:cNvPr id="94" name="Google Shape;94;p27"/>
          <p:cNvCxnSpPr>
            <a:stCxn id="89" idx="2"/>
            <a:endCxn id="91" idx="0"/>
          </p:cNvCxnSpPr>
          <p:nvPr/>
        </p:nvCxnSpPr>
        <p:spPr>
          <a:xfrm rot="5400000">
            <a:off x="2003325" y="2741913"/>
            <a:ext cx="535200" cy="600"/>
          </a:xfrm>
          <a:prstGeom prst="bentConnector3">
            <a:avLst>
              <a:gd fmla="val 50012"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ALIASES</a:t>
            </a:r>
            <a:endParaRPr b="1" i="0" sz="4000" u="none" cap="none" strike="noStrike">
              <a:solidFill>
                <a:schemeClr val="dk1"/>
              </a:solidFill>
              <a:latin typeface="DM Sans"/>
              <a:ea typeface="DM Sans"/>
              <a:cs typeface="DM Sans"/>
              <a:sym typeface="DM Sans"/>
            </a:endParaRPr>
          </a:p>
        </p:txBody>
      </p:sp>
      <p:sp>
        <p:nvSpPr>
          <p:cNvPr id="300" name="Google Shape;300;p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1" name="Google Shape;301;p4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2" name="Google Shape;302;p45"/>
          <p:cNvSpPr txBox="1"/>
          <p:nvPr/>
        </p:nvSpPr>
        <p:spPr>
          <a:xfrm>
            <a:off x="722700" y="1358425"/>
            <a:ext cx="4763700" cy="23043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alias de SQL se utilizan para dar a una tabla, o a una columna de una tabla, un nombre temporal.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utilizan a menudo para hacer que los nombres de las columnas sean más legibles.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Un alias solo existe mientras dure esa consulta.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crea un alias con la palabra clave AS.</a:t>
            </a:r>
            <a:endParaRPr sz="1350">
              <a:solidFill>
                <a:schemeClr val="dk1"/>
              </a:solidFill>
              <a:latin typeface="DM Sans"/>
              <a:ea typeface="DM Sans"/>
              <a:cs typeface="DM Sans"/>
              <a:sym typeface="DM Sans"/>
            </a:endParaRPr>
          </a:p>
        </p:txBody>
      </p:sp>
      <p:pic>
        <p:nvPicPr>
          <p:cNvPr id="303" name="Google Shape;303;p45"/>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04" name="Google Shape;304;p45"/>
          <p:cNvPicPr preferRelativeResize="0"/>
          <p:nvPr/>
        </p:nvPicPr>
        <p:blipFill>
          <a:blip r:embed="rId4">
            <a:alphaModFix/>
          </a:blip>
          <a:stretch>
            <a:fillRect/>
          </a:stretch>
        </p:blipFill>
        <p:spPr>
          <a:xfrm>
            <a:off x="5720900" y="1566225"/>
            <a:ext cx="2438400" cy="243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546225" y="7565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ALIASES ejemplos</a:t>
            </a:r>
            <a:endParaRPr b="1" i="0" sz="4000" u="none" cap="none" strike="noStrike">
              <a:solidFill>
                <a:schemeClr val="dk1"/>
              </a:solidFill>
              <a:latin typeface="DM Sans"/>
              <a:ea typeface="DM Sans"/>
              <a:cs typeface="DM Sans"/>
              <a:sym typeface="DM Sans"/>
            </a:endParaRPr>
          </a:p>
        </p:txBody>
      </p:sp>
      <p:sp>
        <p:nvSpPr>
          <p:cNvPr id="310" name="Google Shape;310;p46"/>
          <p:cNvSpPr txBox="1"/>
          <p:nvPr/>
        </p:nvSpPr>
        <p:spPr>
          <a:xfrm>
            <a:off x="1084475" y="2910850"/>
            <a:ext cx="26811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CustomerID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ID,</a:t>
            </a:r>
            <a:r>
              <a:rPr lang="es" sz="1100">
                <a:solidFill>
                  <a:srgbClr val="0070C0"/>
                </a:solidFill>
                <a:latin typeface="DM Sans"/>
                <a:ea typeface="DM Sans"/>
                <a:cs typeface="DM Sans"/>
                <a:sym typeface="DM Sans"/>
              </a:rPr>
              <a:t> </a:t>
            </a:r>
            <a:r>
              <a:rPr i="0" lang="es" sz="1100" u="none" cap="none" strike="noStrike">
                <a:solidFill>
                  <a:srgbClr val="000000"/>
                </a:solidFill>
                <a:latin typeface="DM Sans"/>
                <a:ea typeface="DM Sans"/>
                <a:cs typeface="DM Sans"/>
                <a:sym typeface="DM Sans"/>
              </a:rPr>
              <a:t>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Customer</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311" name="Google Shape;311;p46"/>
          <p:cNvSpPr txBox="1"/>
          <p:nvPr/>
        </p:nvSpPr>
        <p:spPr>
          <a:xfrm>
            <a:off x="5677182" y="1769413"/>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312" name="Google Shape;312;p46"/>
          <p:cNvSpPr txBox="1"/>
          <p:nvPr/>
        </p:nvSpPr>
        <p:spPr>
          <a:xfrm>
            <a:off x="1263431" y="259016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313" name="Google Shape;313;p46"/>
          <p:cNvSpPr txBox="1"/>
          <p:nvPr/>
        </p:nvSpPr>
        <p:spPr>
          <a:xfrm>
            <a:off x="4923580" y="247522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314" name="Google Shape;314;p46"/>
          <p:cNvPicPr preferRelativeResize="0"/>
          <p:nvPr/>
        </p:nvPicPr>
        <p:blipFill>
          <a:blip r:embed="rId3">
            <a:alphaModFix/>
          </a:blip>
          <a:stretch>
            <a:fillRect/>
          </a:stretch>
        </p:blipFill>
        <p:spPr>
          <a:xfrm>
            <a:off x="5101925" y="1680337"/>
            <a:ext cx="540425" cy="493729"/>
          </a:xfrm>
          <a:prstGeom prst="rect">
            <a:avLst/>
          </a:prstGeom>
          <a:noFill/>
          <a:ln>
            <a:noFill/>
          </a:ln>
        </p:spPr>
      </p:pic>
      <p:sp>
        <p:nvSpPr>
          <p:cNvPr id="315" name="Google Shape;315;p46"/>
          <p:cNvSpPr txBox="1"/>
          <p:nvPr/>
        </p:nvSpPr>
        <p:spPr>
          <a:xfrm>
            <a:off x="1237525" y="1534900"/>
            <a:ext cx="3242400" cy="1015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column1. </a:t>
            </a:r>
            <a:r>
              <a:rPr lang="es" sz="1100">
                <a:solidFill>
                  <a:schemeClr val="accent4"/>
                </a:solidFill>
              </a:rPr>
              <a:t>AS </a:t>
            </a:r>
            <a:r>
              <a:rPr i="1" lang="es" sz="1100">
                <a:solidFill>
                  <a:schemeClr val="lt1"/>
                </a:solidFill>
              </a:rPr>
              <a:t>alias_name</a:t>
            </a:r>
            <a:endParaRPr i="1" sz="1100">
              <a:solidFill>
                <a:schemeClr val="lt1"/>
              </a:solidFill>
            </a:endParaRPr>
          </a:p>
          <a:p>
            <a:pPr indent="0" lvl="0" marL="0" rtl="0" algn="l">
              <a:spcBef>
                <a:spcPts val="0"/>
              </a:spcBef>
              <a:spcAft>
                <a:spcPts val="0"/>
              </a:spcAft>
              <a:buNone/>
            </a:pPr>
            <a:r>
              <a:rPr lang="es" sz="1100">
                <a:solidFill>
                  <a:schemeClr val="accent4"/>
                </a:solidFill>
              </a:rPr>
              <a:t>FROM</a:t>
            </a:r>
            <a:r>
              <a:rPr lang="es" sz="1100">
                <a:solidFill>
                  <a:schemeClr val="lt1"/>
                </a:solidFill>
              </a:rPr>
              <a:t>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s" sz="1100">
                <a:solidFill>
                  <a:schemeClr val="accent4"/>
                </a:solidFill>
              </a:rPr>
              <a:t>SELECT</a:t>
            </a:r>
            <a:r>
              <a:rPr lang="es" sz="1100">
                <a:solidFill>
                  <a:schemeClr val="lt1"/>
                </a:solidFill>
              </a:rPr>
              <a:t> </a:t>
            </a:r>
            <a:r>
              <a:rPr i="1" lang="es" sz="1100">
                <a:solidFill>
                  <a:schemeClr val="lt1"/>
                </a:solidFill>
              </a:rPr>
              <a:t>column_name(s)</a:t>
            </a:r>
            <a:endParaRPr i="1" sz="1100">
              <a:solidFill>
                <a:schemeClr val="lt1"/>
              </a:solidFill>
            </a:endParaRPr>
          </a:p>
          <a:p>
            <a:pPr indent="0" lvl="0" marL="0" rtl="0" algn="l">
              <a:spcBef>
                <a:spcPts val="0"/>
              </a:spcBef>
              <a:spcAft>
                <a:spcPts val="0"/>
              </a:spcAft>
              <a:buNone/>
            </a:pPr>
            <a:r>
              <a:rPr lang="es" sz="1100">
                <a:solidFill>
                  <a:schemeClr val="accent4"/>
                </a:solidFill>
              </a:rPr>
              <a:t>FROM</a:t>
            </a:r>
            <a:r>
              <a:rPr lang="es" sz="1100">
                <a:solidFill>
                  <a:schemeClr val="lt1"/>
                </a:solidFill>
              </a:rPr>
              <a:t> </a:t>
            </a:r>
            <a:r>
              <a:rPr i="1" lang="es" sz="1100">
                <a:solidFill>
                  <a:schemeClr val="lt1"/>
                </a:solidFill>
              </a:rPr>
              <a:t>table_name </a:t>
            </a:r>
            <a:r>
              <a:rPr lang="es" sz="1100">
                <a:solidFill>
                  <a:schemeClr val="accent4"/>
                </a:solidFill>
              </a:rPr>
              <a:t>AS </a:t>
            </a:r>
            <a:r>
              <a:rPr i="1" lang="es" sz="1100">
                <a:solidFill>
                  <a:schemeClr val="lt1"/>
                </a:solidFill>
              </a:rPr>
              <a:t>aliasname</a:t>
            </a:r>
            <a:endParaRPr sz="1000">
              <a:solidFill>
                <a:schemeClr val="lt1"/>
              </a:solidFill>
            </a:endParaRPr>
          </a:p>
        </p:txBody>
      </p:sp>
      <p:sp>
        <p:nvSpPr>
          <p:cNvPr id="316" name="Google Shape;316;p46"/>
          <p:cNvSpPr txBox="1"/>
          <p:nvPr/>
        </p:nvSpPr>
        <p:spPr>
          <a:xfrm>
            <a:off x="1145981" y="366495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317" name="Google Shape;317;p46"/>
          <p:cNvSpPr txBox="1"/>
          <p:nvPr/>
        </p:nvSpPr>
        <p:spPr>
          <a:xfrm>
            <a:off x="1084475" y="3987975"/>
            <a:ext cx="26811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Customer,</a:t>
            </a:r>
            <a:r>
              <a:rPr lang="es" sz="1100">
                <a:solidFill>
                  <a:srgbClr val="0070C0"/>
                </a:solidFill>
                <a:latin typeface="DM Sans"/>
                <a:ea typeface="DM Sans"/>
                <a:cs typeface="DM Sans"/>
                <a:sym typeface="DM Sans"/>
              </a:rPr>
              <a:t> </a:t>
            </a:r>
            <a:r>
              <a:rPr lang="es" sz="1100">
                <a:solidFill>
                  <a:schemeClr val="dk1"/>
                </a:solidFill>
                <a:latin typeface="DM Sans"/>
                <a:ea typeface="DM Sans"/>
                <a:cs typeface="DM Sans"/>
                <a:sym typeface="DM Sans"/>
              </a:rPr>
              <a:t> ContactName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[Contact Person]</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rgbClr val="0070C0"/>
              </a:solidFill>
              <a:latin typeface="DM Sans"/>
              <a:ea typeface="DM Sans"/>
              <a:cs typeface="DM Sans"/>
              <a:sym typeface="DM Sans"/>
            </a:endParaRPr>
          </a:p>
        </p:txBody>
      </p:sp>
      <p:sp>
        <p:nvSpPr>
          <p:cNvPr id="318" name="Google Shape;318;p46"/>
          <p:cNvSpPr txBox="1"/>
          <p:nvPr/>
        </p:nvSpPr>
        <p:spPr>
          <a:xfrm>
            <a:off x="4575900" y="2759925"/>
            <a:ext cx="3242400" cy="746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Address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PostalCode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City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Country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Address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grpSp>
        <p:nvGrpSpPr>
          <p:cNvPr id="319" name="Google Shape;319;p46"/>
          <p:cNvGrpSpPr/>
          <p:nvPr/>
        </p:nvGrpSpPr>
        <p:grpSpPr>
          <a:xfrm>
            <a:off x="838644" y="433776"/>
            <a:ext cx="449030" cy="500088"/>
            <a:chOff x="473351" y="619523"/>
            <a:chExt cx="738900" cy="738900"/>
          </a:xfrm>
        </p:grpSpPr>
        <p:sp>
          <p:nvSpPr>
            <p:cNvPr id="320" name="Google Shape;320;p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1" name="Google Shape;321;p46"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322" name="Google Shape;322;p46"/>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COMMENTS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COMMENTS</a:t>
            </a:r>
            <a:endParaRPr b="1" i="0" sz="4000" u="none" cap="none" strike="noStrike">
              <a:solidFill>
                <a:schemeClr val="dk1"/>
              </a:solidFill>
              <a:latin typeface="DM Sans"/>
              <a:ea typeface="DM Sans"/>
              <a:cs typeface="DM Sans"/>
              <a:sym typeface="DM Sans"/>
            </a:endParaRPr>
          </a:p>
        </p:txBody>
      </p:sp>
      <p:sp>
        <p:nvSpPr>
          <p:cNvPr id="333" name="Google Shape;333;p4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4" name="Google Shape;334;p4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5" name="Google Shape;335;p48"/>
          <p:cNvSpPr txBox="1"/>
          <p:nvPr/>
        </p:nvSpPr>
        <p:spPr>
          <a:xfrm>
            <a:off x="475200" y="1358425"/>
            <a:ext cx="4763700" cy="230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comentarios se utilizan para explicar secciones de instrucciones SQL o para evitar la ejecución de instrucciones SQL.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comentarios de una sola línea comienzan con --. Cualquier texto entre -- y el final de la línea será ignorado (no será ejecutado).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comentarios de varias líneas comienzan con /* y terminan con */. Cualquier texto entre /* y */ será ignorado.</a:t>
            </a:r>
            <a:endParaRPr sz="1350">
              <a:solidFill>
                <a:schemeClr val="dk1"/>
              </a:solidFill>
              <a:latin typeface="DM Sans"/>
              <a:ea typeface="DM Sans"/>
              <a:cs typeface="DM Sans"/>
              <a:sym typeface="DM Sans"/>
            </a:endParaRPr>
          </a:p>
        </p:txBody>
      </p:sp>
      <p:pic>
        <p:nvPicPr>
          <p:cNvPr id="336" name="Google Shape;336;p48"/>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37" name="Google Shape;337;p48"/>
          <p:cNvPicPr preferRelativeResize="0"/>
          <p:nvPr/>
        </p:nvPicPr>
        <p:blipFill>
          <a:blip r:embed="rId4">
            <a:alphaModFix/>
          </a:blip>
          <a:stretch>
            <a:fillRect/>
          </a:stretch>
        </p:blipFill>
        <p:spPr>
          <a:xfrm>
            <a:off x="5662474" y="1415800"/>
            <a:ext cx="2709325" cy="270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nvSpPr>
        <p:spPr>
          <a:xfrm>
            <a:off x="501450" y="7530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ALIASES ejemplos</a:t>
            </a:r>
            <a:endParaRPr b="1" i="0" sz="4000" u="none" cap="none" strike="noStrike">
              <a:solidFill>
                <a:schemeClr val="dk1"/>
              </a:solidFill>
              <a:latin typeface="DM Sans"/>
              <a:ea typeface="DM Sans"/>
              <a:cs typeface="DM Sans"/>
              <a:sym typeface="DM Sans"/>
            </a:endParaRPr>
          </a:p>
        </p:txBody>
      </p:sp>
      <p:sp>
        <p:nvSpPr>
          <p:cNvPr id="343" name="Google Shape;343;p49"/>
          <p:cNvSpPr txBox="1"/>
          <p:nvPr/>
        </p:nvSpPr>
        <p:spPr>
          <a:xfrm>
            <a:off x="1206725" y="3258825"/>
            <a:ext cx="26811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B050"/>
                </a:solidFill>
                <a:latin typeface="DM Sans"/>
                <a:ea typeface="DM Sans"/>
                <a:cs typeface="DM Sans"/>
                <a:sym typeface="DM Sans"/>
              </a:rPr>
              <a:t>-- SELECT * FROM Customers</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Products</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344" name="Google Shape;344;p49"/>
          <p:cNvSpPr txBox="1"/>
          <p:nvPr/>
        </p:nvSpPr>
        <p:spPr>
          <a:xfrm>
            <a:off x="5681982" y="189422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345" name="Google Shape;345;p49"/>
          <p:cNvSpPr txBox="1"/>
          <p:nvPr/>
        </p:nvSpPr>
        <p:spPr>
          <a:xfrm>
            <a:off x="1363281" y="294216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346" name="Google Shape;346;p49"/>
          <p:cNvSpPr txBox="1"/>
          <p:nvPr/>
        </p:nvSpPr>
        <p:spPr>
          <a:xfrm>
            <a:off x="4761055" y="283557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347" name="Google Shape;347;p49"/>
          <p:cNvPicPr preferRelativeResize="0"/>
          <p:nvPr/>
        </p:nvPicPr>
        <p:blipFill>
          <a:blip r:embed="rId3">
            <a:alphaModFix/>
          </a:blip>
          <a:stretch>
            <a:fillRect/>
          </a:stretch>
        </p:blipFill>
        <p:spPr>
          <a:xfrm>
            <a:off x="5091800" y="1805162"/>
            <a:ext cx="540425" cy="493729"/>
          </a:xfrm>
          <a:prstGeom prst="rect">
            <a:avLst/>
          </a:prstGeom>
          <a:noFill/>
          <a:ln>
            <a:noFill/>
          </a:ln>
        </p:spPr>
      </p:pic>
      <p:sp>
        <p:nvSpPr>
          <p:cNvPr id="348" name="Google Shape;348;p49"/>
          <p:cNvSpPr txBox="1"/>
          <p:nvPr/>
        </p:nvSpPr>
        <p:spPr>
          <a:xfrm>
            <a:off x="1242325" y="1671150"/>
            <a:ext cx="3242400" cy="1200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0B050"/>
                </a:solidFill>
              </a:rPr>
              <a:t>-- Comentario corto:</a:t>
            </a:r>
            <a:endParaRPr sz="1100">
              <a:solidFill>
                <a:srgbClr val="00B050"/>
              </a:solidFill>
            </a:endParaRPr>
          </a:p>
          <a:p>
            <a:pPr indent="0" lvl="0" marL="0" rtl="0" algn="l">
              <a:spcBef>
                <a:spcPts val="0"/>
              </a:spcBef>
              <a:spcAft>
                <a:spcPts val="0"/>
              </a:spcAft>
              <a:buNone/>
            </a:pPr>
            <a:r>
              <a:rPr lang="es" sz="1100">
                <a:solidFill>
                  <a:schemeClr val="accent4"/>
                </a:solidFill>
              </a:rPr>
              <a:t>SELECT * FROM </a:t>
            </a:r>
            <a:r>
              <a:rPr i="1" lang="es" sz="1100">
                <a:solidFill>
                  <a:schemeClr val="lt1"/>
                </a:solidFill>
              </a:rPr>
              <a:t>table_name</a:t>
            </a:r>
            <a:endParaRPr i="1" sz="1100">
              <a:solidFill>
                <a:schemeClr val="lt1"/>
              </a:solidFill>
            </a:endParaRPr>
          </a:p>
          <a:p>
            <a:pPr indent="0" lvl="0" marL="0" rtl="0" algn="l">
              <a:spcBef>
                <a:spcPts val="0"/>
              </a:spcBef>
              <a:spcAft>
                <a:spcPts val="0"/>
              </a:spcAft>
              <a:buNone/>
            </a:pPr>
            <a:r>
              <a:t/>
            </a:r>
            <a:endParaRPr i="1" sz="1100">
              <a:solidFill>
                <a:schemeClr val="lt1"/>
              </a:solidFill>
            </a:endParaRPr>
          </a:p>
          <a:p>
            <a:pPr indent="0" lvl="0" marL="0" rtl="0" algn="l">
              <a:spcBef>
                <a:spcPts val="0"/>
              </a:spcBef>
              <a:spcAft>
                <a:spcPts val="0"/>
              </a:spcAft>
              <a:buNone/>
            </a:pPr>
            <a:r>
              <a:rPr lang="es" sz="1100">
                <a:solidFill>
                  <a:srgbClr val="00B050"/>
                </a:solidFill>
              </a:rPr>
              <a:t>/* Comentario largo</a:t>
            </a:r>
            <a:endParaRPr sz="1100">
              <a:solidFill>
                <a:srgbClr val="00B050"/>
              </a:solidFill>
            </a:endParaRPr>
          </a:p>
          <a:p>
            <a:pPr indent="0" lvl="0" marL="0" rtl="0" algn="l">
              <a:spcBef>
                <a:spcPts val="0"/>
              </a:spcBef>
              <a:spcAft>
                <a:spcPts val="0"/>
              </a:spcAft>
              <a:buNone/>
            </a:pPr>
            <a:r>
              <a:rPr lang="es" sz="1100">
                <a:solidFill>
                  <a:srgbClr val="00B050"/>
                </a:solidFill>
              </a:rPr>
              <a:t>de muchas líneas */</a:t>
            </a:r>
            <a:endParaRPr sz="1100">
              <a:solidFill>
                <a:srgbClr val="00B050"/>
              </a:solidFill>
            </a:endParaRPr>
          </a:p>
          <a:p>
            <a:pPr indent="0" lvl="0" marL="0" rtl="0" algn="l">
              <a:spcBef>
                <a:spcPts val="0"/>
              </a:spcBef>
              <a:spcAft>
                <a:spcPts val="0"/>
              </a:spcAft>
              <a:buNone/>
            </a:pPr>
            <a:r>
              <a:rPr lang="es" sz="1100">
                <a:solidFill>
                  <a:schemeClr val="accent4"/>
                </a:solidFill>
              </a:rPr>
              <a:t>SELECT * FROM </a:t>
            </a:r>
            <a:r>
              <a:rPr i="1" lang="es" sz="1100">
                <a:solidFill>
                  <a:schemeClr val="lt1"/>
                </a:solidFill>
              </a:rPr>
              <a:t>tablen_name:</a:t>
            </a:r>
            <a:endParaRPr sz="1000">
              <a:solidFill>
                <a:schemeClr val="lt1"/>
              </a:solidFill>
            </a:endParaRPr>
          </a:p>
        </p:txBody>
      </p:sp>
      <p:sp>
        <p:nvSpPr>
          <p:cNvPr id="349" name="Google Shape;349;p49"/>
          <p:cNvSpPr txBox="1"/>
          <p:nvPr/>
        </p:nvSpPr>
        <p:spPr>
          <a:xfrm>
            <a:off x="1206731" y="383030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350" name="Google Shape;350;p49"/>
          <p:cNvSpPr txBox="1"/>
          <p:nvPr/>
        </p:nvSpPr>
        <p:spPr>
          <a:xfrm>
            <a:off x="1206725" y="4186375"/>
            <a:ext cx="2681100" cy="408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r>
              <a:rPr lang="es" sz="1100">
                <a:solidFill>
                  <a:srgbClr val="00B050"/>
                </a:solidFill>
                <a:latin typeface="DM Sans"/>
                <a:ea typeface="DM Sans"/>
                <a:cs typeface="DM Sans"/>
                <a:sym typeface="DM Sans"/>
              </a:rPr>
              <a:t>--  WHERE City = ‘Berlin’</a:t>
            </a:r>
            <a:endParaRPr sz="1100">
              <a:solidFill>
                <a:srgbClr val="0070C0"/>
              </a:solidFill>
              <a:latin typeface="DM Sans"/>
              <a:ea typeface="DM Sans"/>
              <a:cs typeface="DM Sans"/>
              <a:sym typeface="DM Sans"/>
            </a:endParaRPr>
          </a:p>
        </p:txBody>
      </p:sp>
      <p:sp>
        <p:nvSpPr>
          <p:cNvPr id="351" name="Google Shape;351;p49"/>
          <p:cNvSpPr txBox="1"/>
          <p:nvPr/>
        </p:nvSpPr>
        <p:spPr>
          <a:xfrm>
            <a:off x="4761055" y="380726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352" name="Google Shape;352;p49"/>
          <p:cNvSpPr txBox="1"/>
          <p:nvPr/>
        </p:nvSpPr>
        <p:spPr>
          <a:xfrm>
            <a:off x="4413375" y="3120275"/>
            <a:ext cx="3242400" cy="746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B050"/>
                </a:solidFill>
                <a:latin typeface="DM Sans"/>
                <a:ea typeface="DM Sans"/>
                <a:cs typeface="DM Sans"/>
                <a:sym typeface="DM Sans"/>
              </a:rPr>
              <a:t>/* Comentario largo de control de cambios para regulacion */ </a:t>
            </a:r>
            <a:endParaRPr sz="1100">
              <a:solidFill>
                <a:srgbClr val="0070C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sp>
        <p:nvSpPr>
          <p:cNvPr id="353" name="Google Shape;353;p49"/>
          <p:cNvSpPr txBox="1"/>
          <p:nvPr/>
        </p:nvSpPr>
        <p:spPr>
          <a:xfrm>
            <a:off x="4476650" y="4163950"/>
            <a:ext cx="3242400" cy="746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SELECT Comentario largo de control de cambios para regulacion */ </a:t>
            </a:r>
            <a:endParaRPr sz="1100">
              <a:solidFill>
                <a:srgbClr val="0070C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t/>
            </a:r>
            <a:endParaRPr sz="1100">
              <a:solidFill>
                <a:srgbClr val="0070C0"/>
              </a:solidFill>
              <a:latin typeface="DM Sans"/>
              <a:ea typeface="DM Sans"/>
              <a:cs typeface="DM Sans"/>
              <a:sym typeface="DM Sans"/>
            </a:endParaRPr>
          </a:p>
        </p:txBody>
      </p:sp>
      <p:grpSp>
        <p:nvGrpSpPr>
          <p:cNvPr id="354" name="Google Shape;354;p49"/>
          <p:cNvGrpSpPr/>
          <p:nvPr/>
        </p:nvGrpSpPr>
        <p:grpSpPr>
          <a:xfrm>
            <a:off x="838644" y="433776"/>
            <a:ext cx="449030" cy="500088"/>
            <a:chOff x="473351" y="619523"/>
            <a:chExt cx="738900" cy="738900"/>
          </a:xfrm>
        </p:grpSpPr>
        <p:sp>
          <p:nvSpPr>
            <p:cNvPr id="355" name="Google Shape;355;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4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357" name="Google Shape;357;p49"/>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CASE-END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CASE-END</a:t>
            </a:r>
            <a:endParaRPr b="1" i="0" sz="4000" u="none" cap="none" strike="noStrike">
              <a:solidFill>
                <a:schemeClr val="dk1"/>
              </a:solidFill>
              <a:latin typeface="DM Sans"/>
              <a:ea typeface="DM Sans"/>
              <a:cs typeface="DM Sans"/>
              <a:sym typeface="DM Sans"/>
            </a:endParaRPr>
          </a:p>
        </p:txBody>
      </p:sp>
      <p:sp>
        <p:nvSpPr>
          <p:cNvPr id="368" name="Google Shape;368;p5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9" name="Google Shape;369;p5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0" name="Google Shape;370;p51"/>
          <p:cNvSpPr txBox="1"/>
          <p:nvPr/>
        </p:nvSpPr>
        <p:spPr>
          <a:xfrm>
            <a:off x="766100" y="1247425"/>
            <a:ext cx="4763700" cy="20652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Utiliza condiciones dadas y devuelve un valor cuando se cumple la primera condición (similar al if-then-else).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Una vez que una condición es verdadera, devolverá el resultado. Si ninguna condición es verdadera, devuelve el valor de la cláusula ELSE.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Si no hay parte ELSE y ninguna condición es verdadera, devuelve NULL.</a:t>
            </a:r>
            <a:endParaRPr sz="1350">
              <a:solidFill>
                <a:schemeClr val="dk1"/>
              </a:solidFill>
              <a:latin typeface="DM Sans"/>
              <a:ea typeface="DM Sans"/>
              <a:cs typeface="DM Sans"/>
              <a:sym typeface="DM Sans"/>
            </a:endParaRPr>
          </a:p>
        </p:txBody>
      </p:sp>
      <p:pic>
        <p:nvPicPr>
          <p:cNvPr id="371" name="Google Shape;371;p5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72" name="Google Shape;372;p51"/>
          <p:cNvPicPr preferRelativeResize="0"/>
          <p:nvPr/>
        </p:nvPicPr>
        <p:blipFill>
          <a:blip r:embed="rId4">
            <a:alphaModFix/>
          </a:blip>
          <a:stretch>
            <a:fillRect/>
          </a:stretch>
        </p:blipFill>
        <p:spPr>
          <a:xfrm>
            <a:off x="5942488" y="1647575"/>
            <a:ext cx="2215925" cy="222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txBox="1"/>
          <p:nvPr/>
        </p:nvSpPr>
        <p:spPr>
          <a:xfrm>
            <a:off x="501450" y="7565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CASE-END ejemplos</a:t>
            </a:r>
            <a:endParaRPr b="1" i="0" sz="4000" u="none" cap="none" strike="noStrike">
              <a:solidFill>
                <a:schemeClr val="dk1"/>
              </a:solidFill>
              <a:latin typeface="DM Sans"/>
              <a:ea typeface="DM Sans"/>
              <a:cs typeface="DM Sans"/>
              <a:sym typeface="DM Sans"/>
            </a:endParaRPr>
          </a:p>
        </p:txBody>
      </p:sp>
      <p:sp>
        <p:nvSpPr>
          <p:cNvPr id="378" name="Google Shape;378;p52"/>
          <p:cNvSpPr txBox="1"/>
          <p:nvPr/>
        </p:nvSpPr>
        <p:spPr>
          <a:xfrm>
            <a:off x="1168250" y="3182725"/>
            <a:ext cx="3145500" cy="1254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OrderID, Quantity </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CASE </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WHEN </a:t>
            </a:r>
            <a:r>
              <a:rPr lang="es" sz="1100">
                <a:solidFill>
                  <a:schemeClr val="dk1"/>
                </a:solidFill>
                <a:latin typeface="DM Sans"/>
                <a:ea typeface="DM Sans"/>
                <a:cs typeface="DM Sans"/>
                <a:sym typeface="DM Sans"/>
              </a:rPr>
              <a:t>Quantity &gt; 30 </a:t>
            </a:r>
            <a:r>
              <a:rPr lang="es" sz="1100">
                <a:solidFill>
                  <a:srgbClr val="0070C0"/>
                </a:solidFill>
                <a:latin typeface="DM Sans"/>
                <a:ea typeface="DM Sans"/>
                <a:cs typeface="DM Sans"/>
                <a:sym typeface="DM Sans"/>
              </a:rPr>
              <a:t>THEN </a:t>
            </a:r>
            <a:r>
              <a:rPr lang="es" sz="1100">
                <a:solidFill>
                  <a:srgbClr val="00B050"/>
                </a:solidFill>
                <a:latin typeface="DM Sans"/>
                <a:ea typeface="DM Sans"/>
                <a:cs typeface="DM Sans"/>
                <a:sym typeface="DM Sans"/>
              </a:rPr>
              <a:t>‘Mayor30’</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WHEN </a:t>
            </a:r>
            <a:r>
              <a:rPr lang="es" sz="1100">
                <a:solidFill>
                  <a:schemeClr val="dk1"/>
                </a:solidFill>
                <a:latin typeface="DM Sans"/>
                <a:ea typeface="DM Sans"/>
                <a:cs typeface="DM Sans"/>
                <a:sym typeface="DM Sans"/>
              </a:rPr>
              <a:t>Quantity = 30 </a:t>
            </a:r>
            <a:r>
              <a:rPr lang="es" sz="1100">
                <a:solidFill>
                  <a:srgbClr val="0070C0"/>
                </a:solidFill>
                <a:latin typeface="DM Sans"/>
                <a:ea typeface="DM Sans"/>
                <a:cs typeface="DM Sans"/>
                <a:sym typeface="DM Sans"/>
              </a:rPr>
              <a:t>THEN </a:t>
            </a:r>
            <a:r>
              <a:rPr lang="es" sz="1100">
                <a:solidFill>
                  <a:srgbClr val="00B050"/>
                </a:solidFill>
                <a:latin typeface="DM Sans"/>
                <a:ea typeface="DM Sans"/>
                <a:cs typeface="DM Sans"/>
                <a:sym typeface="DM Sans"/>
              </a:rPr>
              <a:t>‘Igual30’</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ELSE </a:t>
            </a:r>
            <a:r>
              <a:rPr lang="es" sz="1100">
                <a:solidFill>
                  <a:srgbClr val="00B050"/>
                </a:solidFill>
                <a:latin typeface="DM Sans"/>
                <a:ea typeface="DM Sans"/>
                <a:cs typeface="DM Sans"/>
                <a:sym typeface="DM Sans"/>
              </a:rPr>
              <a:t>‘Menor30’</a:t>
            </a:r>
            <a:endParaRPr sz="1100">
              <a:solidFill>
                <a:srgbClr val="00B05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END AS  </a:t>
            </a:r>
            <a:r>
              <a:rPr lang="es" sz="1100">
                <a:solidFill>
                  <a:schemeClr val="dk1"/>
                </a:solidFill>
                <a:latin typeface="DM Sans"/>
                <a:ea typeface="DM Sans"/>
                <a:cs typeface="DM Sans"/>
                <a:sym typeface="DM Sans"/>
              </a:rPr>
              <a:t>TextoCantidad</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OrderDetails</a:t>
            </a:r>
            <a:endParaRPr sz="1100">
              <a:solidFill>
                <a:srgbClr val="0070C0"/>
              </a:solidFill>
              <a:latin typeface="DM Sans"/>
              <a:ea typeface="DM Sans"/>
              <a:cs typeface="DM Sans"/>
              <a:sym typeface="DM Sans"/>
            </a:endParaRPr>
          </a:p>
        </p:txBody>
      </p:sp>
      <p:sp>
        <p:nvSpPr>
          <p:cNvPr id="379" name="Google Shape;379;p52"/>
          <p:cNvSpPr txBox="1"/>
          <p:nvPr/>
        </p:nvSpPr>
        <p:spPr>
          <a:xfrm>
            <a:off x="4987857" y="19457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380" name="Google Shape;380;p52"/>
          <p:cNvSpPr txBox="1"/>
          <p:nvPr/>
        </p:nvSpPr>
        <p:spPr>
          <a:xfrm>
            <a:off x="1637756" y="289801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381" name="Google Shape;381;p52"/>
          <p:cNvSpPr txBox="1"/>
          <p:nvPr/>
        </p:nvSpPr>
        <p:spPr>
          <a:xfrm>
            <a:off x="5270930" y="278097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382" name="Google Shape;382;p52"/>
          <p:cNvPicPr preferRelativeResize="0"/>
          <p:nvPr/>
        </p:nvPicPr>
        <p:blipFill>
          <a:blip r:embed="rId3">
            <a:alphaModFix/>
          </a:blip>
          <a:stretch>
            <a:fillRect/>
          </a:stretch>
        </p:blipFill>
        <p:spPr>
          <a:xfrm>
            <a:off x="4412600" y="1856700"/>
            <a:ext cx="540425" cy="493729"/>
          </a:xfrm>
          <a:prstGeom prst="rect">
            <a:avLst/>
          </a:prstGeom>
          <a:noFill/>
          <a:ln>
            <a:noFill/>
          </a:ln>
        </p:spPr>
      </p:pic>
      <p:sp>
        <p:nvSpPr>
          <p:cNvPr id="383" name="Google Shape;383;p52"/>
          <p:cNvSpPr txBox="1"/>
          <p:nvPr/>
        </p:nvSpPr>
        <p:spPr>
          <a:xfrm>
            <a:off x="962775" y="1458000"/>
            <a:ext cx="3242400" cy="1200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4"/>
                </a:solidFill>
              </a:rPr>
              <a:t>CASE </a:t>
            </a:r>
            <a:endParaRPr sz="1100">
              <a:solidFill>
                <a:schemeClr val="accent4"/>
              </a:solidFill>
            </a:endParaRPr>
          </a:p>
          <a:p>
            <a:pPr indent="0" lvl="0" marL="0" rtl="0" algn="l">
              <a:spcBef>
                <a:spcPts val="0"/>
              </a:spcBef>
              <a:spcAft>
                <a:spcPts val="0"/>
              </a:spcAft>
              <a:buNone/>
            </a:pPr>
            <a:r>
              <a:rPr lang="es" sz="1100">
                <a:solidFill>
                  <a:schemeClr val="accent4"/>
                </a:solidFill>
              </a:rPr>
              <a:t>WHEN </a:t>
            </a:r>
            <a:r>
              <a:rPr i="1" lang="es" sz="1100">
                <a:solidFill>
                  <a:schemeClr val="lt1"/>
                </a:solidFill>
              </a:rPr>
              <a:t>condition1 </a:t>
            </a:r>
            <a:r>
              <a:rPr lang="es" sz="1100">
                <a:solidFill>
                  <a:schemeClr val="accent4"/>
                </a:solidFill>
              </a:rPr>
              <a:t>THEN </a:t>
            </a:r>
            <a:r>
              <a:rPr i="1" lang="es" sz="1100">
                <a:solidFill>
                  <a:schemeClr val="lt1"/>
                </a:solidFill>
              </a:rPr>
              <a:t>result1</a:t>
            </a:r>
            <a:endParaRPr i="1" sz="1100">
              <a:solidFill>
                <a:schemeClr val="lt1"/>
              </a:solidFill>
            </a:endParaRPr>
          </a:p>
          <a:p>
            <a:pPr indent="0" lvl="0" marL="0" rtl="0" algn="l">
              <a:spcBef>
                <a:spcPts val="0"/>
              </a:spcBef>
              <a:spcAft>
                <a:spcPts val="0"/>
              </a:spcAft>
              <a:buNone/>
            </a:pPr>
            <a:r>
              <a:rPr lang="es" sz="1100">
                <a:solidFill>
                  <a:schemeClr val="accent4"/>
                </a:solidFill>
              </a:rPr>
              <a:t>WHEN </a:t>
            </a:r>
            <a:r>
              <a:rPr i="1" lang="es" sz="1100">
                <a:solidFill>
                  <a:schemeClr val="lt1"/>
                </a:solidFill>
              </a:rPr>
              <a:t>condition2 </a:t>
            </a:r>
            <a:r>
              <a:rPr lang="es" sz="1100">
                <a:solidFill>
                  <a:schemeClr val="accent4"/>
                </a:solidFill>
              </a:rPr>
              <a:t>THEN </a:t>
            </a:r>
            <a:r>
              <a:rPr i="1" lang="es" sz="1100">
                <a:solidFill>
                  <a:schemeClr val="lt1"/>
                </a:solidFill>
              </a:rPr>
              <a:t>result2</a:t>
            </a:r>
            <a:endParaRPr i="1" sz="1100">
              <a:solidFill>
                <a:schemeClr val="lt1"/>
              </a:solidFill>
            </a:endParaRPr>
          </a:p>
          <a:p>
            <a:pPr indent="0" lvl="0" marL="0" rtl="0" algn="l">
              <a:spcBef>
                <a:spcPts val="0"/>
              </a:spcBef>
              <a:spcAft>
                <a:spcPts val="0"/>
              </a:spcAft>
              <a:buNone/>
            </a:pPr>
            <a:r>
              <a:rPr lang="es" sz="1100">
                <a:solidFill>
                  <a:schemeClr val="accent4"/>
                </a:solidFill>
              </a:rPr>
              <a:t>WHEN </a:t>
            </a:r>
            <a:r>
              <a:rPr i="1" lang="es" sz="1100">
                <a:solidFill>
                  <a:schemeClr val="lt1"/>
                </a:solidFill>
              </a:rPr>
              <a:t>conditionN </a:t>
            </a:r>
            <a:r>
              <a:rPr lang="es" sz="1100">
                <a:solidFill>
                  <a:schemeClr val="accent4"/>
                </a:solidFill>
              </a:rPr>
              <a:t>THEN </a:t>
            </a:r>
            <a:r>
              <a:rPr i="1" lang="es" sz="1100">
                <a:solidFill>
                  <a:schemeClr val="lt1"/>
                </a:solidFill>
              </a:rPr>
              <a:t>resultN</a:t>
            </a:r>
            <a:endParaRPr i="1" sz="1100">
              <a:solidFill>
                <a:schemeClr val="lt1"/>
              </a:solidFill>
            </a:endParaRPr>
          </a:p>
          <a:p>
            <a:pPr indent="0" lvl="0" marL="0" rtl="0" algn="l">
              <a:spcBef>
                <a:spcPts val="0"/>
              </a:spcBef>
              <a:spcAft>
                <a:spcPts val="0"/>
              </a:spcAft>
              <a:buNone/>
            </a:pPr>
            <a:r>
              <a:rPr lang="es" sz="1100">
                <a:solidFill>
                  <a:schemeClr val="accent4"/>
                </a:solidFill>
              </a:rPr>
              <a:t>ELSE </a:t>
            </a:r>
            <a:r>
              <a:rPr i="1" lang="es" sz="1100">
                <a:solidFill>
                  <a:schemeClr val="lt1"/>
                </a:solidFill>
              </a:rPr>
              <a:t>result</a:t>
            </a:r>
            <a:endParaRPr i="1" sz="1100">
              <a:solidFill>
                <a:schemeClr val="lt1"/>
              </a:solidFill>
            </a:endParaRPr>
          </a:p>
          <a:p>
            <a:pPr indent="0" lvl="0" marL="0" rtl="0" algn="l">
              <a:spcBef>
                <a:spcPts val="0"/>
              </a:spcBef>
              <a:spcAft>
                <a:spcPts val="0"/>
              </a:spcAft>
              <a:buNone/>
            </a:pPr>
            <a:r>
              <a:rPr lang="es" sz="1100">
                <a:solidFill>
                  <a:schemeClr val="accent4"/>
                </a:solidFill>
              </a:rPr>
              <a:t>END</a:t>
            </a:r>
            <a:endParaRPr sz="1000">
              <a:solidFill>
                <a:schemeClr val="lt1"/>
              </a:solidFill>
            </a:endParaRPr>
          </a:p>
        </p:txBody>
      </p:sp>
      <p:sp>
        <p:nvSpPr>
          <p:cNvPr id="384" name="Google Shape;384;p52"/>
          <p:cNvSpPr txBox="1"/>
          <p:nvPr/>
        </p:nvSpPr>
        <p:spPr>
          <a:xfrm>
            <a:off x="4890700" y="3182725"/>
            <a:ext cx="3242400" cy="1254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City, Country</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ORDER BY </a:t>
            </a:r>
            <a:endParaRPr sz="1100">
              <a:solidFill>
                <a:srgbClr val="0070C0"/>
              </a:solidFill>
              <a:latin typeface="DM Sans"/>
              <a:ea typeface="DM Sans"/>
              <a:cs typeface="DM Sans"/>
              <a:sym typeface="DM Sans"/>
            </a:endParaRPr>
          </a:p>
          <a:p>
            <a:pPr indent="0" lvl="0" marL="0" rtl="0" algn="l">
              <a:spcBef>
                <a:spcPts val="0"/>
              </a:spcBef>
              <a:spcAft>
                <a:spcPts val="0"/>
              </a:spcAft>
              <a:buNone/>
            </a:pP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CASE </a:t>
            </a:r>
            <a:endParaRPr sz="1100">
              <a:solidFill>
                <a:srgbClr val="0070C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WHEN </a:t>
            </a:r>
            <a:r>
              <a:rPr lang="es" sz="1100">
                <a:solidFill>
                  <a:schemeClr val="dk1"/>
                </a:solidFill>
                <a:latin typeface="DM Sans"/>
                <a:ea typeface="DM Sans"/>
                <a:cs typeface="DM Sans"/>
                <a:sym typeface="DM Sans"/>
              </a:rPr>
              <a:t>City  </a:t>
            </a:r>
            <a:r>
              <a:rPr lang="es" sz="1100">
                <a:solidFill>
                  <a:srgbClr val="0070C0"/>
                </a:solidFill>
                <a:latin typeface="DM Sans"/>
                <a:ea typeface="DM Sans"/>
                <a:cs typeface="DM Sans"/>
                <a:sym typeface="DM Sans"/>
              </a:rPr>
              <a:t>IS NULL THEN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ELSE </a:t>
            </a:r>
            <a:r>
              <a:rPr lang="es" sz="1100">
                <a:solidFill>
                  <a:schemeClr val="dk1"/>
                </a:solidFill>
                <a:latin typeface="DM Sans"/>
                <a:ea typeface="DM Sans"/>
                <a:cs typeface="DM Sans"/>
                <a:sym typeface="DM Sans"/>
              </a:rPr>
              <a:t>City</a:t>
            </a:r>
            <a:endParaRPr sz="1100">
              <a:solidFill>
                <a:srgbClr val="00B05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END</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grpSp>
        <p:nvGrpSpPr>
          <p:cNvPr id="385" name="Google Shape;385;p52"/>
          <p:cNvGrpSpPr/>
          <p:nvPr/>
        </p:nvGrpSpPr>
        <p:grpSpPr>
          <a:xfrm>
            <a:off x="838644" y="433776"/>
            <a:ext cx="449030" cy="500088"/>
            <a:chOff x="473351" y="619523"/>
            <a:chExt cx="738900" cy="738900"/>
          </a:xfrm>
        </p:grpSpPr>
        <p:sp>
          <p:nvSpPr>
            <p:cNvPr id="386" name="Google Shape;386;p5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p5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388" name="Google Shape;388;p52"/>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Lenguaje de control de</a:t>
            </a:r>
            <a:r>
              <a:rPr b="1" lang="es" sz="4000">
                <a:solidFill>
                  <a:srgbClr val="EA90FF"/>
                </a:solidFill>
                <a:latin typeface="DM Sans"/>
                <a:ea typeface="DM Sans"/>
                <a:cs typeface="DM Sans"/>
                <a:sym typeface="DM Sans"/>
              </a:rPr>
              <a:t> transacciones (TCL)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54"/>
          <p:cNvGrpSpPr/>
          <p:nvPr/>
        </p:nvGrpSpPr>
        <p:grpSpPr>
          <a:xfrm>
            <a:off x="457338" y="468286"/>
            <a:ext cx="431100" cy="431100"/>
            <a:chOff x="4616400" y="1950761"/>
            <a:chExt cx="431100" cy="431100"/>
          </a:xfrm>
        </p:grpSpPr>
        <p:sp>
          <p:nvSpPr>
            <p:cNvPr id="399" name="Google Shape;399;p5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01" name="Google Shape;401;p54"/>
          <p:cNvSpPr txBox="1"/>
          <p:nvPr/>
        </p:nvSpPr>
        <p:spPr>
          <a:xfrm>
            <a:off x="475200" y="1032425"/>
            <a:ext cx="7513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dk1"/>
                </a:solidFill>
                <a:latin typeface="DM Sans"/>
                <a:ea typeface="DM Sans"/>
                <a:cs typeface="DM Sans"/>
                <a:sym typeface="DM Sans"/>
              </a:rPr>
              <a:t>Las sentencias INSERT, UPDATE y DELETE que hemos visto realizan modificaciones en la base de datos. </a:t>
            </a:r>
            <a:r>
              <a:rPr b="1" lang="es" sz="2500">
                <a:solidFill>
                  <a:schemeClr val="dk1"/>
                </a:solidFill>
                <a:latin typeface="DM Sans"/>
                <a:ea typeface="DM Sans"/>
                <a:cs typeface="DM Sans"/>
                <a:sym typeface="DM Sans"/>
              </a:rPr>
              <a:t>Cuando se ejecutan no se pueden revertir para obtener datos anteriores.</a:t>
            </a:r>
            <a:endParaRPr b="1" sz="2500">
              <a:solidFill>
                <a:schemeClr val="dk1"/>
              </a:solidFill>
              <a:latin typeface="DM Sans"/>
              <a:ea typeface="DM Sans"/>
              <a:cs typeface="DM Sans"/>
              <a:sym typeface="DM Sans"/>
            </a:endParaRPr>
          </a:p>
          <a:p>
            <a:pPr indent="0" lvl="0" marL="0" rtl="0" algn="l">
              <a:spcBef>
                <a:spcPts val="0"/>
              </a:spcBef>
              <a:spcAft>
                <a:spcPts val="0"/>
              </a:spcAft>
              <a:buNone/>
            </a:pPr>
            <a:r>
              <a:rPr b="1" lang="es" sz="2500">
                <a:solidFill>
                  <a:schemeClr val="accent6"/>
                </a:solidFill>
                <a:latin typeface="DM Sans"/>
                <a:ea typeface="DM Sans"/>
                <a:cs typeface="DM Sans"/>
                <a:sym typeface="DM Sans"/>
              </a:rPr>
              <a:t>Esto hace que no se resguarde la base de datos ante posibles fallos que puedan ocurrir cuando se ejecutan operaciones</a:t>
            </a:r>
            <a:r>
              <a:rPr lang="es" sz="2500">
                <a:solidFill>
                  <a:schemeClr val="lt1"/>
                </a:solidFill>
                <a:latin typeface="DM Sans"/>
                <a:ea typeface="DM Sans"/>
                <a:cs typeface="DM Sans"/>
                <a:sym typeface="DM Sans"/>
              </a:rPr>
              <a:t> pudiendo generar inconsistencias en los datos.</a:t>
            </a:r>
            <a:endParaRPr b="1" sz="2500">
              <a:solidFill>
                <a:srgbClr val="EAFF6A"/>
              </a:solidFill>
              <a:latin typeface="DM Sans"/>
              <a:ea typeface="DM Sans"/>
              <a:cs typeface="DM Sans"/>
              <a:sym typeface="DM Sans"/>
            </a:endParaRPr>
          </a:p>
        </p:txBody>
      </p:sp>
      <p:sp>
        <p:nvSpPr>
          <p:cNvPr id="402" name="Google Shape;402;p5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01" name="Google Shape;101;p28"/>
          <p:cNvSpPr/>
          <p:nvPr/>
        </p:nvSpPr>
        <p:spPr>
          <a:xfrm>
            <a:off x="588525" y="240175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Lenguaje estructurado de Consulta</a:t>
            </a:r>
            <a:endParaRPr sz="1200">
              <a:solidFill>
                <a:srgbClr val="FFFFFF"/>
              </a:solidFill>
              <a:latin typeface="DM Sans"/>
              <a:ea typeface="DM Sans"/>
              <a:cs typeface="DM Sans"/>
              <a:sym typeface="DM Sans"/>
            </a:endParaRPr>
          </a:p>
        </p:txBody>
      </p:sp>
      <p:cxnSp>
        <p:nvCxnSpPr>
          <p:cNvPr id="102" name="Google Shape;102;p28"/>
          <p:cNvCxnSpPr>
            <a:stCxn id="101" idx="3"/>
            <a:endCxn id="103" idx="1"/>
          </p:cNvCxnSpPr>
          <p:nvPr/>
        </p:nvCxnSpPr>
        <p:spPr>
          <a:xfrm flipH="1" rot="10800000">
            <a:off x="1987725" y="790759"/>
            <a:ext cx="3067800" cy="1901100"/>
          </a:xfrm>
          <a:prstGeom prst="bentConnector3">
            <a:avLst>
              <a:gd fmla="val 50001" name="adj1"/>
            </a:avLst>
          </a:prstGeom>
          <a:noFill/>
          <a:ln cap="flat" cmpd="sng" w="9525">
            <a:solidFill>
              <a:srgbClr val="CCCCCC"/>
            </a:solidFill>
            <a:prstDash val="solid"/>
            <a:round/>
            <a:headEnd len="med" w="med" type="none"/>
            <a:tailEnd len="med" w="med" type="oval"/>
          </a:ln>
        </p:spPr>
      </p:cxnSp>
      <p:pic>
        <p:nvPicPr>
          <p:cNvPr id="104" name="Google Shape;104;p2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03" name="Google Shape;103;p28"/>
          <p:cNvSpPr/>
          <p:nvPr/>
        </p:nvSpPr>
        <p:spPr>
          <a:xfrm>
            <a:off x="5055575" y="607574"/>
            <a:ext cx="1596900" cy="3666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DDL</a:t>
            </a:r>
            <a:endParaRPr sz="1200">
              <a:solidFill>
                <a:srgbClr val="222222"/>
              </a:solidFill>
              <a:latin typeface="DM Sans"/>
              <a:ea typeface="DM Sans"/>
              <a:cs typeface="DM Sans"/>
              <a:sym typeface="DM Sans"/>
            </a:endParaRPr>
          </a:p>
        </p:txBody>
      </p:sp>
      <p:sp>
        <p:nvSpPr>
          <p:cNvPr id="105" name="Google Shape;105;p28"/>
          <p:cNvSpPr/>
          <p:nvPr/>
        </p:nvSpPr>
        <p:spPr>
          <a:xfrm>
            <a:off x="5055575" y="1385174"/>
            <a:ext cx="1596900" cy="3006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DML</a:t>
            </a:r>
            <a:endParaRPr sz="1200">
              <a:solidFill>
                <a:srgbClr val="222222"/>
              </a:solidFill>
              <a:latin typeface="DM Sans"/>
              <a:ea typeface="DM Sans"/>
              <a:cs typeface="DM Sans"/>
              <a:sym typeface="DM Sans"/>
            </a:endParaRPr>
          </a:p>
        </p:txBody>
      </p:sp>
      <p:cxnSp>
        <p:nvCxnSpPr>
          <p:cNvPr id="106" name="Google Shape;106;p28"/>
          <p:cNvCxnSpPr>
            <a:stCxn id="101" idx="3"/>
            <a:endCxn id="105" idx="1"/>
          </p:cNvCxnSpPr>
          <p:nvPr/>
        </p:nvCxnSpPr>
        <p:spPr>
          <a:xfrm flipH="1" rot="10800000">
            <a:off x="1987725" y="1535359"/>
            <a:ext cx="3067800" cy="1156500"/>
          </a:xfrm>
          <a:prstGeom prst="bentConnector3">
            <a:avLst>
              <a:gd fmla="val 50001" name="adj1"/>
            </a:avLst>
          </a:prstGeom>
          <a:noFill/>
          <a:ln cap="flat" cmpd="sng" w="9525">
            <a:solidFill>
              <a:srgbClr val="CCCCCC"/>
            </a:solidFill>
            <a:prstDash val="solid"/>
            <a:round/>
            <a:headEnd len="med" w="med" type="none"/>
            <a:tailEnd len="med" w="med" type="oval"/>
          </a:ln>
        </p:spPr>
      </p:cxnSp>
      <p:sp>
        <p:nvSpPr>
          <p:cNvPr id="107" name="Google Shape;107;p28"/>
          <p:cNvSpPr/>
          <p:nvPr/>
        </p:nvSpPr>
        <p:spPr>
          <a:xfrm>
            <a:off x="5055575" y="2017463"/>
            <a:ext cx="1596900" cy="40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Consultas complejas</a:t>
            </a:r>
            <a:endParaRPr sz="1200">
              <a:solidFill>
                <a:srgbClr val="222222"/>
              </a:solidFill>
              <a:latin typeface="DM Sans"/>
              <a:ea typeface="DM Sans"/>
              <a:cs typeface="DM Sans"/>
              <a:sym typeface="DM Sans"/>
            </a:endParaRPr>
          </a:p>
        </p:txBody>
      </p:sp>
      <p:sp>
        <p:nvSpPr>
          <p:cNvPr id="108" name="Google Shape;108;p28"/>
          <p:cNvSpPr/>
          <p:nvPr/>
        </p:nvSpPr>
        <p:spPr>
          <a:xfrm>
            <a:off x="5055575" y="2694763"/>
            <a:ext cx="1596900" cy="40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TCL</a:t>
            </a:r>
            <a:endParaRPr sz="1200">
              <a:solidFill>
                <a:srgbClr val="222222"/>
              </a:solidFill>
              <a:latin typeface="DM Sans"/>
              <a:ea typeface="DM Sans"/>
              <a:cs typeface="DM Sans"/>
              <a:sym typeface="DM Sans"/>
            </a:endParaRPr>
          </a:p>
        </p:txBody>
      </p:sp>
      <p:sp>
        <p:nvSpPr>
          <p:cNvPr id="109" name="Google Shape;109;p28"/>
          <p:cNvSpPr/>
          <p:nvPr/>
        </p:nvSpPr>
        <p:spPr>
          <a:xfrm>
            <a:off x="5055575" y="3372050"/>
            <a:ext cx="1596900" cy="40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Otros comandos</a:t>
            </a:r>
            <a:endParaRPr sz="1200">
              <a:solidFill>
                <a:srgbClr val="222222"/>
              </a:solidFill>
              <a:latin typeface="DM Sans"/>
              <a:ea typeface="DM Sans"/>
              <a:cs typeface="DM Sans"/>
              <a:sym typeface="DM Sans"/>
            </a:endParaRPr>
          </a:p>
        </p:txBody>
      </p:sp>
      <p:sp>
        <p:nvSpPr>
          <p:cNvPr id="110" name="Google Shape;110;p28"/>
          <p:cNvSpPr/>
          <p:nvPr/>
        </p:nvSpPr>
        <p:spPr>
          <a:xfrm>
            <a:off x="5055575" y="4049325"/>
            <a:ext cx="1596900" cy="40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Joins, Agrupaciones y Agregaciones</a:t>
            </a:r>
            <a:endParaRPr sz="1200">
              <a:solidFill>
                <a:srgbClr val="222222"/>
              </a:solidFill>
              <a:latin typeface="DM Sans"/>
              <a:ea typeface="DM Sans"/>
              <a:cs typeface="DM Sans"/>
              <a:sym typeface="DM Sans"/>
            </a:endParaRPr>
          </a:p>
        </p:txBody>
      </p:sp>
      <p:cxnSp>
        <p:nvCxnSpPr>
          <p:cNvPr id="111" name="Google Shape;111;p28"/>
          <p:cNvCxnSpPr>
            <a:stCxn id="101" idx="3"/>
            <a:endCxn id="107" idx="1"/>
          </p:cNvCxnSpPr>
          <p:nvPr/>
        </p:nvCxnSpPr>
        <p:spPr>
          <a:xfrm flipH="1" rot="10800000">
            <a:off x="1987725" y="2217559"/>
            <a:ext cx="3067800" cy="4743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12" name="Google Shape;112;p28"/>
          <p:cNvCxnSpPr>
            <a:stCxn id="101" idx="3"/>
            <a:endCxn id="108" idx="1"/>
          </p:cNvCxnSpPr>
          <p:nvPr/>
        </p:nvCxnSpPr>
        <p:spPr>
          <a:xfrm>
            <a:off x="1987725" y="2691859"/>
            <a:ext cx="3067800" cy="2031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13" name="Google Shape;113;p28"/>
          <p:cNvCxnSpPr>
            <a:stCxn id="101" idx="3"/>
            <a:endCxn id="109" idx="1"/>
          </p:cNvCxnSpPr>
          <p:nvPr/>
        </p:nvCxnSpPr>
        <p:spPr>
          <a:xfrm>
            <a:off x="1987725" y="2691859"/>
            <a:ext cx="3067800" cy="8802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14" name="Google Shape;114;p28"/>
          <p:cNvCxnSpPr>
            <a:stCxn id="101" idx="3"/>
            <a:endCxn id="110" idx="1"/>
          </p:cNvCxnSpPr>
          <p:nvPr/>
        </p:nvCxnSpPr>
        <p:spPr>
          <a:xfrm>
            <a:off x="1987725" y="2691859"/>
            <a:ext cx="3067800" cy="1557600"/>
          </a:xfrm>
          <a:prstGeom prst="bentConnector3">
            <a:avLst>
              <a:gd fmla="val 50001" name="adj1"/>
            </a:avLst>
          </a:prstGeom>
          <a:noFill/>
          <a:ln cap="flat" cmpd="sng" w="9525">
            <a:solidFill>
              <a:srgbClr val="CCCCCC"/>
            </a:solidFill>
            <a:prstDash val="solid"/>
            <a:round/>
            <a:headEnd len="med" w="med" type="none"/>
            <a:tailEnd len="med" w="med" type="oval"/>
          </a:ln>
        </p:spPr>
      </p:cxnSp>
      <p:sp>
        <p:nvSpPr>
          <p:cNvPr id="115" name="Google Shape;115;p28"/>
          <p:cNvSpPr txBox="1"/>
          <p:nvPr/>
        </p:nvSpPr>
        <p:spPr>
          <a:xfrm>
            <a:off x="3303325" y="526300"/>
            <a:ext cx="39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6" name="Google Shape;116;p28"/>
          <p:cNvSpPr/>
          <p:nvPr/>
        </p:nvSpPr>
        <p:spPr>
          <a:xfrm>
            <a:off x="3303325" y="1840175"/>
            <a:ext cx="3710100" cy="2784600"/>
          </a:xfrm>
          <a:prstGeom prst="rect">
            <a:avLst/>
          </a:prstGeom>
          <a:noFill/>
          <a:ln cap="flat" cmpd="sng" w="9525">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8"/>
          <p:cNvSpPr txBox="1"/>
          <p:nvPr/>
        </p:nvSpPr>
        <p:spPr>
          <a:xfrm>
            <a:off x="7162825" y="2981950"/>
            <a:ext cx="129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EA90FF"/>
                </a:solidFill>
              </a:rPr>
              <a:t>Parte II</a:t>
            </a:r>
            <a:endParaRPr>
              <a:solidFill>
                <a:srgbClr val="EA9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Consistencia de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pic>
        <p:nvPicPr>
          <p:cNvPr id="408" name="Google Shape;408;p55"/>
          <p:cNvPicPr preferRelativeResize="0"/>
          <p:nvPr/>
        </p:nvPicPr>
        <p:blipFill>
          <a:blip r:embed="rId3">
            <a:alphaModFix/>
          </a:blip>
          <a:stretch>
            <a:fillRect/>
          </a:stretch>
        </p:blipFill>
        <p:spPr>
          <a:xfrm>
            <a:off x="7445525" y="468000"/>
            <a:ext cx="1197025" cy="1197025"/>
          </a:xfrm>
          <a:prstGeom prst="rect">
            <a:avLst/>
          </a:prstGeom>
          <a:noFill/>
          <a:ln>
            <a:noFill/>
          </a:ln>
        </p:spPr>
      </p:pic>
      <p:pic>
        <p:nvPicPr>
          <p:cNvPr id="409" name="Google Shape;409;p55"/>
          <p:cNvPicPr preferRelativeResize="0"/>
          <p:nvPr/>
        </p:nvPicPr>
        <p:blipFill>
          <a:blip r:embed="rId4">
            <a:alphaModFix/>
          </a:blip>
          <a:stretch>
            <a:fillRect/>
          </a:stretch>
        </p:blipFill>
        <p:spPr>
          <a:xfrm>
            <a:off x="3673070" y="2198522"/>
            <a:ext cx="1286734" cy="1286734"/>
          </a:xfrm>
          <a:prstGeom prst="rect">
            <a:avLst/>
          </a:prstGeom>
          <a:noFill/>
          <a:ln>
            <a:noFill/>
          </a:ln>
        </p:spPr>
      </p:pic>
      <p:pic>
        <p:nvPicPr>
          <p:cNvPr id="410" name="Google Shape;410;p55"/>
          <p:cNvPicPr preferRelativeResize="0"/>
          <p:nvPr/>
        </p:nvPicPr>
        <p:blipFill>
          <a:blip r:embed="rId5">
            <a:alphaModFix/>
          </a:blip>
          <a:stretch>
            <a:fillRect/>
          </a:stretch>
        </p:blipFill>
        <p:spPr>
          <a:xfrm>
            <a:off x="5694839" y="2040037"/>
            <a:ext cx="1603702" cy="1603702"/>
          </a:xfrm>
          <a:prstGeom prst="rect">
            <a:avLst/>
          </a:prstGeom>
          <a:noFill/>
          <a:ln>
            <a:noFill/>
          </a:ln>
        </p:spPr>
      </p:pic>
      <p:pic>
        <p:nvPicPr>
          <p:cNvPr id="411" name="Google Shape;411;p55"/>
          <p:cNvPicPr preferRelativeResize="0"/>
          <p:nvPr/>
        </p:nvPicPr>
        <p:blipFill>
          <a:blip r:embed="rId6">
            <a:alphaModFix/>
          </a:blip>
          <a:stretch>
            <a:fillRect/>
          </a:stretch>
        </p:blipFill>
        <p:spPr>
          <a:xfrm>
            <a:off x="1334331" y="2040037"/>
            <a:ext cx="1603702" cy="1603702"/>
          </a:xfrm>
          <a:prstGeom prst="rect">
            <a:avLst/>
          </a:prstGeom>
          <a:noFill/>
          <a:ln>
            <a:noFill/>
          </a:ln>
        </p:spPr>
      </p:pic>
      <p:sp>
        <p:nvSpPr>
          <p:cNvPr id="412" name="Google Shape;412;p55"/>
          <p:cNvSpPr txBox="1"/>
          <p:nvPr/>
        </p:nvSpPr>
        <p:spPr>
          <a:xfrm>
            <a:off x="935013" y="3646572"/>
            <a:ext cx="24024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Esteban</a:t>
            </a:r>
            <a:endParaRPr sz="1350">
              <a:latin typeface="DM Sans"/>
              <a:ea typeface="DM Sans"/>
              <a:cs typeface="DM Sans"/>
              <a:sym typeface="DM Sans"/>
            </a:endParaRPr>
          </a:p>
        </p:txBody>
      </p:sp>
      <p:sp>
        <p:nvSpPr>
          <p:cNvPr id="413" name="Google Shape;413;p55"/>
          <p:cNvSpPr txBox="1"/>
          <p:nvPr/>
        </p:nvSpPr>
        <p:spPr>
          <a:xfrm>
            <a:off x="5295520" y="3646562"/>
            <a:ext cx="24024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Matías</a:t>
            </a:r>
            <a:endParaRPr sz="1350">
              <a:latin typeface="DM Sans"/>
              <a:ea typeface="DM Sans"/>
              <a:cs typeface="DM Sans"/>
              <a:sym typeface="DM Sans"/>
            </a:endParaRPr>
          </a:p>
        </p:txBody>
      </p:sp>
      <p:sp>
        <p:nvSpPr>
          <p:cNvPr id="414" name="Google Shape;414;p55"/>
          <p:cNvSpPr txBox="1"/>
          <p:nvPr/>
        </p:nvSpPr>
        <p:spPr>
          <a:xfrm>
            <a:off x="3032135" y="1804048"/>
            <a:ext cx="24024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10 mil pesos</a:t>
            </a:r>
            <a:endParaRPr sz="1350">
              <a:latin typeface="DM Sans"/>
              <a:ea typeface="DM Sans"/>
              <a:cs typeface="DM Sans"/>
              <a:sym typeface="DM Sans"/>
            </a:endParaRPr>
          </a:p>
        </p:txBody>
      </p:sp>
      <p:sp>
        <p:nvSpPr>
          <p:cNvPr id="415" name="Google Shape;415;p55"/>
          <p:cNvSpPr/>
          <p:nvPr/>
        </p:nvSpPr>
        <p:spPr>
          <a:xfrm>
            <a:off x="2948804" y="2782751"/>
            <a:ext cx="344100" cy="264600"/>
          </a:xfrm>
          <a:prstGeom prst="rightArrow">
            <a:avLst>
              <a:gd fmla="val 50000" name="adj1"/>
              <a:gd fmla="val 50000" name="adj2"/>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5"/>
          <p:cNvSpPr/>
          <p:nvPr/>
        </p:nvSpPr>
        <p:spPr>
          <a:xfrm>
            <a:off x="5340053" y="2782751"/>
            <a:ext cx="344100" cy="264600"/>
          </a:xfrm>
          <a:prstGeom prst="rightArrow">
            <a:avLst>
              <a:gd fmla="val 50000" name="adj1"/>
              <a:gd fmla="val 50000" name="adj2"/>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5"/>
          <p:cNvSpPr txBox="1"/>
          <p:nvPr/>
        </p:nvSpPr>
        <p:spPr>
          <a:xfrm>
            <a:off x="2166592" y="3999375"/>
            <a:ext cx="5811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Consideremos como ejemplo la base de datos de un banco</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nvSpPr>
        <p:spPr>
          <a:xfrm>
            <a:off x="501450" y="4683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Consistencia de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pic>
        <p:nvPicPr>
          <p:cNvPr id="423" name="Google Shape;423;p5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24" name="Google Shape;424;p56"/>
          <p:cNvSpPr txBox="1"/>
          <p:nvPr/>
        </p:nvSpPr>
        <p:spPr>
          <a:xfrm>
            <a:off x="706875" y="1972175"/>
            <a:ext cx="7504800" cy="19509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just">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Para el ejemplo tendríamos que ejecutar </a:t>
            </a:r>
            <a:r>
              <a:rPr b="1" lang="es" sz="1350">
                <a:solidFill>
                  <a:schemeClr val="dk1"/>
                </a:solidFill>
                <a:latin typeface="DM Sans"/>
                <a:ea typeface="DM Sans"/>
                <a:cs typeface="DM Sans"/>
                <a:sym typeface="DM Sans"/>
              </a:rPr>
              <a:t>dos operaciones UPDATE</a:t>
            </a:r>
            <a:r>
              <a:rPr lang="es" sz="1350">
                <a:solidFill>
                  <a:schemeClr val="dk1"/>
                </a:solidFill>
                <a:latin typeface="DM Sans"/>
                <a:ea typeface="DM Sans"/>
                <a:cs typeface="DM Sans"/>
                <a:sym typeface="DM Sans"/>
              </a:rPr>
              <a:t> en los registros de una misma tabla, para lo cual se deben realizar dos sentencias SQL distintas: una que disminuya el saldo de Matías y otra que aumente el saldo de Esteban. </a:t>
            </a:r>
            <a:endParaRPr sz="1350">
              <a:solidFill>
                <a:schemeClr val="dk1"/>
              </a:solidFill>
              <a:latin typeface="DM Sans"/>
              <a:ea typeface="DM Sans"/>
              <a:cs typeface="DM Sans"/>
              <a:sym typeface="DM Sans"/>
            </a:endParaRPr>
          </a:p>
          <a:p>
            <a:pPr indent="-314325" lvl="0" marL="457200" rtl="0" algn="just">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Ahora bien, </a:t>
            </a:r>
            <a:r>
              <a:rPr b="1" lang="es" sz="1350">
                <a:solidFill>
                  <a:schemeClr val="dk1"/>
                </a:solidFill>
                <a:latin typeface="DM Sans"/>
                <a:ea typeface="DM Sans"/>
                <a:cs typeface="DM Sans"/>
                <a:sym typeface="DM Sans"/>
              </a:rPr>
              <a:t>¿Qué sucedería si, por algún fallo en el servidor, se ejecuta la primera sentencia UPDATE pero la segunda no?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pic>
        <p:nvPicPr>
          <p:cNvPr id="435" name="Google Shape;435;p5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36" name="Google Shape;436;p58"/>
          <p:cNvSpPr txBox="1"/>
          <p:nvPr/>
        </p:nvSpPr>
        <p:spPr>
          <a:xfrm>
            <a:off x="800750" y="1213100"/>
            <a:ext cx="4717200" cy="18264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Son una secuencia de operaciones realizadas (por medio de uno o mas SQL querys) en una base de datos bajo una unidad lógica de trabajo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efectos de todas las sentencias SQL en una transacción pueden confirmarse (aplicarse a la base de datos) o revertirse (deshacerse de la base de datos).</a:t>
            </a:r>
            <a:endParaRPr sz="1350">
              <a:solidFill>
                <a:schemeClr val="dk1"/>
              </a:solidFill>
              <a:latin typeface="DM Sans"/>
              <a:ea typeface="DM Sans"/>
              <a:cs typeface="DM Sans"/>
              <a:sym typeface="DM Sans"/>
            </a:endParaRPr>
          </a:p>
        </p:txBody>
      </p:sp>
      <p:pic>
        <p:nvPicPr>
          <p:cNvPr id="437" name="Google Shape;437;p58"/>
          <p:cNvPicPr preferRelativeResize="0"/>
          <p:nvPr/>
        </p:nvPicPr>
        <p:blipFill>
          <a:blip r:embed="rId4">
            <a:alphaModFix/>
          </a:blip>
          <a:stretch>
            <a:fillRect/>
          </a:stretch>
        </p:blipFill>
        <p:spPr>
          <a:xfrm>
            <a:off x="5797250" y="1622325"/>
            <a:ext cx="2421901" cy="2487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pic>
        <p:nvPicPr>
          <p:cNvPr id="443" name="Google Shape;443;p59"/>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44" name="Google Shape;444;p59"/>
          <p:cNvSpPr txBox="1"/>
          <p:nvPr/>
        </p:nvSpPr>
        <p:spPr>
          <a:xfrm>
            <a:off x="501450" y="1322550"/>
            <a:ext cx="5973900" cy="24705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indicar </a:t>
            </a:r>
            <a:r>
              <a:rPr b="1" lang="es" sz="1350">
                <a:solidFill>
                  <a:schemeClr val="dk1"/>
                </a:solidFill>
                <a:latin typeface="DM Sans"/>
                <a:ea typeface="DM Sans"/>
                <a:cs typeface="DM Sans"/>
                <a:sym typeface="DM Sans"/>
              </a:rPr>
              <a:t>el comienzo de una transacción</a:t>
            </a:r>
            <a:r>
              <a:rPr lang="es" sz="1350">
                <a:solidFill>
                  <a:schemeClr val="dk1"/>
                </a:solidFill>
                <a:latin typeface="DM Sans"/>
                <a:ea typeface="DM Sans"/>
                <a:cs typeface="DM Sans"/>
                <a:sym typeface="DM Sans"/>
              </a:rPr>
              <a:t>, se debe ejecutar </a:t>
            </a:r>
            <a:r>
              <a:rPr lang="es" sz="1350">
                <a:solidFill>
                  <a:schemeClr val="lt1"/>
                </a:solidFill>
                <a:highlight>
                  <a:schemeClr val="dk2"/>
                </a:highlight>
                <a:latin typeface="DM Sans"/>
                <a:ea typeface="DM Sans"/>
                <a:cs typeface="DM Sans"/>
                <a:sym typeface="DM Sans"/>
              </a:rPr>
              <a:t>START TRANSACTION;</a:t>
            </a:r>
            <a:endParaRPr sz="1350">
              <a:solidFill>
                <a:schemeClr val="dk1"/>
              </a:solidFill>
              <a:latin typeface="DM Sans"/>
              <a:ea typeface="DM Sans"/>
              <a:cs typeface="DM Sans"/>
              <a:sym typeface="DM Sans"/>
            </a:endParaRPr>
          </a:p>
          <a:p>
            <a:pPr indent="0" lvl="0" marL="0" rtl="0" algn="just">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just">
              <a:lnSpc>
                <a:spcPct val="100000"/>
              </a:lnSpc>
              <a:spcBef>
                <a:spcPts val="0"/>
              </a:spcBef>
              <a:spcAft>
                <a:spcPts val="0"/>
              </a:spcAft>
              <a:buNone/>
            </a:pPr>
            <a:r>
              <a:rPr lang="es" sz="1350">
                <a:solidFill>
                  <a:schemeClr val="dk1"/>
                </a:solidFill>
                <a:latin typeface="DM Sans"/>
                <a:ea typeface="DM Sans"/>
                <a:cs typeface="DM Sans"/>
                <a:sym typeface="DM Sans"/>
              </a:rPr>
              <a:t>A continuación, todas las sentencias SQL que se ejecuten quedarán grabadas temporalmente pero no se realizarán modificaciones físicas en la base de datos hasta que el usuario confirme la transacción.</a:t>
            </a:r>
            <a:endParaRPr sz="1350">
              <a:solidFill>
                <a:schemeClr val="dk1"/>
              </a:solidFill>
              <a:latin typeface="DM Sans"/>
              <a:ea typeface="DM Sans"/>
              <a:cs typeface="DM Sans"/>
              <a:sym typeface="DM Sans"/>
            </a:endParaRPr>
          </a:p>
          <a:p>
            <a:pPr indent="0" lvl="0" marL="0" rtl="0" algn="just">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just">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a:t>
            </a:r>
            <a:r>
              <a:rPr b="1" lang="es" sz="1350">
                <a:solidFill>
                  <a:schemeClr val="dk1"/>
                </a:solidFill>
                <a:latin typeface="DM Sans"/>
                <a:ea typeface="DM Sans"/>
                <a:cs typeface="DM Sans"/>
                <a:sym typeface="DM Sans"/>
              </a:rPr>
              <a:t>confirmar una transacción exitosa</a:t>
            </a:r>
            <a:r>
              <a:rPr lang="es" sz="1350">
                <a:solidFill>
                  <a:schemeClr val="dk1"/>
                </a:solidFill>
                <a:latin typeface="DM Sans"/>
                <a:ea typeface="DM Sans"/>
                <a:cs typeface="DM Sans"/>
                <a:sym typeface="DM Sans"/>
              </a:rPr>
              <a:t> se ejecuta </a:t>
            </a:r>
            <a:r>
              <a:rPr lang="es" sz="1350">
                <a:solidFill>
                  <a:schemeClr val="lt1"/>
                </a:solidFill>
                <a:highlight>
                  <a:schemeClr val="dk2"/>
                </a:highlight>
                <a:latin typeface="DM Sans"/>
                <a:ea typeface="DM Sans"/>
                <a:cs typeface="DM Sans"/>
                <a:sym typeface="DM Sans"/>
              </a:rPr>
              <a:t> COMMIT;</a:t>
            </a:r>
            <a:endParaRPr sz="1350">
              <a:solidFill>
                <a:schemeClr val="lt1"/>
              </a:solidFill>
              <a:highlight>
                <a:schemeClr val="dk2"/>
              </a:highlight>
              <a:latin typeface="DM Sans"/>
              <a:ea typeface="DM Sans"/>
              <a:cs typeface="DM Sans"/>
              <a:sym typeface="DM Sans"/>
            </a:endParaRPr>
          </a:p>
          <a:p>
            <a:pPr indent="0" lvl="0" marL="0" rtl="0" algn="just">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ctr">
              <a:lnSpc>
                <a:spcPct val="100000"/>
              </a:lnSpc>
              <a:spcBef>
                <a:spcPts val="0"/>
              </a:spcBef>
              <a:spcAft>
                <a:spcPts val="0"/>
              </a:spcAft>
              <a:buNone/>
            </a:pPr>
            <a:r>
              <a:rPr lang="es" sz="1350">
                <a:solidFill>
                  <a:schemeClr val="dk1"/>
                </a:solidFill>
                <a:latin typeface="DM Sans"/>
                <a:ea typeface="DM Sans"/>
                <a:cs typeface="DM Sans"/>
                <a:sym typeface="DM Sans"/>
              </a:rPr>
              <a:t>¡Finalmente se pueden escribir de manera definitiva los cambios realizados!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a:t>
            </a:r>
            <a:endParaRPr b="1" i="0" sz="4000" u="none" cap="none" strike="noStrike">
              <a:solidFill>
                <a:schemeClr val="dk1"/>
              </a:solidFill>
              <a:latin typeface="DM Sans"/>
              <a:ea typeface="DM Sans"/>
              <a:cs typeface="DM Sans"/>
              <a:sym typeface="DM Sans"/>
            </a:endParaRPr>
          </a:p>
        </p:txBody>
      </p:sp>
      <p:pic>
        <p:nvPicPr>
          <p:cNvPr id="450" name="Google Shape;450;p6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51" name="Google Shape;451;p60"/>
          <p:cNvSpPr txBox="1"/>
          <p:nvPr/>
        </p:nvSpPr>
        <p:spPr>
          <a:xfrm>
            <a:off x="1483150" y="1665025"/>
            <a:ext cx="5490900" cy="1109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en medio de transacción ocurre un fallo, el usuario puede abortar la transacción y volver al estado previo ejecutando </a:t>
            </a:r>
            <a:r>
              <a:rPr lang="es" sz="1350">
                <a:solidFill>
                  <a:schemeClr val="lt1"/>
                </a:solidFill>
                <a:highlight>
                  <a:schemeClr val="dk2"/>
                </a:highlight>
                <a:latin typeface="DM Sans"/>
                <a:ea typeface="DM Sans"/>
                <a:cs typeface="DM Sans"/>
                <a:sym typeface="DM Sans"/>
              </a:rPr>
              <a:t>ROLLBACK;</a:t>
            </a:r>
            <a:endParaRPr sz="1350">
              <a:solidFill>
                <a:schemeClr val="lt1"/>
              </a:solidFill>
              <a:highlight>
                <a:schemeClr val="dk2"/>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452" name="Google Shape;452;p60"/>
          <p:cNvPicPr preferRelativeResize="0"/>
          <p:nvPr/>
        </p:nvPicPr>
        <p:blipFill>
          <a:blip r:embed="rId4">
            <a:alphaModFix/>
          </a:blip>
          <a:stretch>
            <a:fillRect/>
          </a:stretch>
        </p:blipFill>
        <p:spPr>
          <a:xfrm>
            <a:off x="741800" y="1665025"/>
            <a:ext cx="614675" cy="614675"/>
          </a:xfrm>
          <a:prstGeom prst="rect">
            <a:avLst/>
          </a:prstGeom>
          <a:noFill/>
          <a:ln>
            <a:noFill/>
          </a:ln>
        </p:spPr>
      </p:pic>
      <p:sp>
        <p:nvSpPr>
          <p:cNvPr id="453" name="Google Shape;453;p60"/>
          <p:cNvSpPr txBox="1"/>
          <p:nvPr/>
        </p:nvSpPr>
        <p:spPr>
          <a:xfrm>
            <a:off x="741800" y="2430975"/>
            <a:ext cx="5697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La gran mayoría de los sistemas de bases de datos soportan el manejo de transacciones</a:t>
            </a:r>
            <a:r>
              <a:rPr lang="es" sz="1350">
                <a:solidFill>
                  <a:schemeClr val="dk1"/>
                </a:solidFill>
                <a:latin typeface="DM Sans"/>
                <a:ea typeface="DM Sans"/>
                <a:cs typeface="DM Sans"/>
                <a:sym typeface="DM Sans"/>
              </a:rPr>
              <a:t>, sin embargo, lamentablemente nuestra base de datos de ejemplo de W3Schools tiene deshabilitada este tipo de operaciones.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nvSpPr>
        <p:spPr>
          <a:xfrm>
            <a:off x="568625" y="7893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 ejemplo</a:t>
            </a:r>
            <a:endParaRPr b="1" i="0" sz="4000" u="none" cap="none" strike="noStrike">
              <a:solidFill>
                <a:schemeClr val="dk1"/>
              </a:solidFill>
              <a:latin typeface="DM Sans"/>
              <a:ea typeface="DM Sans"/>
              <a:cs typeface="DM Sans"/>
              <a:sym typeface="DM Sans"/>
            </a:endParaRPr>
          </a:p>
        </p:txBody>
      </p:sp>
      <p:sp>
        <p:nvSpPr>
          <p:cNvPr id="459" name="Google Shape;459;p61"/>
          <p:cNvSpPr txBox="1"/>
          <p:nvPr/>
        </p:nvSpPr>
        <p:spPr>
          <a:xfrm>
            <a:off x="568625" y="1539150"/>
            <a:ext cx="5342100" cy="206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En primer lugar se deberá</a:t>
            </a:r>
            <a:r>
              <a:rPr b="1" lang="es" sz="1350">
                <a:solidFill>
                  <a:schemeClr val="dk1"/>
                </a:solidFill>
                <a:latin typeface="DM Sans"/>
                <a:ea typeface="DM Sans"/>
                <a:cs typeface="DM Sans"/>
                <a:sym typeface="DM Sans"/>
              </a:rPr>
              <a:t> iniciar la transacción</a:t>
            </a:r>
            <a:r>
              <a:rPr lang="es" sz="1350">
                <a:solidFill>
                  <a:schemeClr val="dk1"/>
                </a:solidFill>
                <a:latin typeface="DM Sans"/>
                <a:ea typeface="DM Sans"/>
                <a:cs typeface="DM Sans"/>
                <a:sym typeface="DM Sans"/>
              </a:rPr>
              <a:t> con </a:t>
            </a:r>
            <a:r>
              <a:rPr lang="es" sz="1350">
                <a:solidFill>
                  <a:schemeClr val="lt1"/>
                </a:solidFill>
                <a:highlight>
                  <a:schemeClr val="dk2"/>
                </a:highlight>
                <a:latin typeface="DM Sans"/>
                <a:ea typeface="DM Sans"/>
                <a:cs typeface="DM Sans"/>
                <a:sym typeface="DM Sans"/>
              </a:rPr>
              <a:t>START TRANSACTION;</a:t>
            </a:r>
            <a:endParaRPr sz="1350">
              <a:solidFill>
                <a:schemeClr val="lt1"/>
              </a:solidFill>
              <a:highlight>
                <a:schemeClr val="dk2"/>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Enseguida se deberá registrar la orden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INSERT INTO Orders (CustomerID, EmployeeID, OrderDate, ShipperID)</a:t>
            </a:r>
            <a:endParaRPr b="1"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VALUES (15, 5, '2021-01-01', 2);</a:t>
            </a:r>
            <a:endParaRPr b="1" sz="1350">
              <a:solidFill>
                <a:schemeClr val="dk1"/>
              </a:solidFill>
              <a:latin typeface="DM Sans"/>
              <a:ea typeface="DM Sans"/>
              <a:cs typeface="DM Sans"/>
              <a:sym typeface="DM Sans"/>
            </a:endParaRPr>
          </a:p>
        </p:txBody>
      </p:sp>
      <p:pic>
        <p:nvPicPr>
          <p:cNvPr id="460" name="Google Shape;460;p61"/>
          <p:cNvPicPr preferRelativeResize="0"/>
          <p:nvPr/>
        </p:nvPicPr>
        <p:blipFill>
          <a:blip r:embed="rId3">
            <a:alphaModFix/>
          </a:blip>
          <a:stretch>
            <a:fillRect/>
          </a:stretch>
        </p:blipFill>
        <p:spPr>
          <a:xfrm>
            <a:off x="5960375" y="1515275"/>
            <a:ext cx="2599849" cy="2599849"/>
          </a:xfrm>
          <a:prstGeom prst="rect">
            <a:avLst/>
          </a:prstGeom>
          <a:noFill/>
          <a:ln>
            <a:noFill/>
          </a:ln>
        </p:spPr>
      </p:pic>
      <p:grpSp>
        <p:nvGrpSpPr>
          <p:cNvPr id="461" name="Google Shape;461;p61"/>
          <p:cNvGrpSpPr/>
          <p:nvPr/>
        </p:nvGrpSpPr>
        <p:grpSpPr>
          <a:xfrm>
            <a:off x="838644" y="433776"/>
            <a:ext cx="449030" cy="500088"/>
            <a:chOff x="473351" y="619523"/>
            <a:chExt cx="738900" cy="738900"/>
          </a:xfrm>
        </p:grpSpPr>
        <p:sp>
          <p:nvSpPr>
            <p:cNvPr id="462" name="Google Shape;462;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3" name="Google Shape;463;p6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464" name="Google Shape;464;p61"/>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2"/>
          <p:cNvSpPr txBox="1"/>
          <p:nvPr/>
        </p:nvSpPr>
        <p:spPr>
          <a:xfrm>
            <a:off x="501450" y="7188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 ejemplo</a:t>
            </a:r>
            <a:endParaRPr b="1" i="0" sz="4000" u="none" cap="none" strike="noStrike">
              <a:solidFill>
                <a:schemeClr val="dk1"/>
              </a:solidFill>
              <a:latin typeface="DM Sans"/>
              <a:ea typeface="DM Sans"/>
              <a:cs typeface="DM Sans"/>
              <a:sym typeface="DM Sans"/>
            </a:endParaRPr>
          </a:p>
        </p:txBody>
      </p:sp>
      <p:sp>
        <p:nvSpPr>
          <p:cNvPr id="470" name="Google Shape;470;p62"/>
          <p:cNvSpPr txBox="1"/>
          <p:nvPr/>
        </p:nvSpPr>
        <p:spPr>
          <a:xfrm>
            <a:off x="680550" y="1496775"/>
            <a:ext cx="5342100" cy="182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Hasta este momento, la nueva orden se encontraría escrita de manera temporal en la tabla virtual. Si la herramienta lo permitiese, sería posible verificar esto realizando un SELECT sobre la tabla Orders.</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SELECT * FROM Orders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WHERE OrderDate = '2021-01-01';</a:t>
            </a:r>
            <a:endParaRPr sz="1350">
              <a:solidFill>
                <a:schemeClr val="dk1"/>
              </a:solidFill>
              <a:latin typeface="DM Sans"/>
              <a:ea typeface="DM Sans"/>
              <a:cs typeface="DM Sans"/>
              <a:sym typeface="DM Sans"/>
            </a:endParaRPr>
          </a:p>
        </p:txBody>
      </p:sp>
      <p:sp>
        <p:nvSpPr>
          <p:cNvPr id="471" name="Google Shape;471;p62"/>
          <p:cNvSpPr txBox="1"/>
          <p:nvPr/>
        </p:nvSpPr>
        <p:spPr>
          <a:xfrm>
            <a:off x="680550" y="3411875"/>
            <a:ext cx="4103100" cy="3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rgbClr val="000000"/>
                </a:solidFill>
                <a:latin typeface="DM Sans"/>
                <a:ea typeface="DM Sans"/>
                <a:cs typeface="DM Sans"/>
                <a:sym typeface="DM Sans"/>
              </a:rPr>
              <a:t>👉 fila recientemente insertada.</a:t>
            </a:r>
            <a:endParaRPr sz="1350">
              <a:latin typeface="DM Sans"/>
              <a:ea typeface="DM Sans"/>
              <a:cs typeface="DM Sans"/>
              <a:sym typeface="DM Sans"/>
            </a:endParaRPr>
          </a:p>
        </p:txBody>
      </p:sp>
      <p:pic>
        <p:nvPicPr>
          <p:cNvPr id="472" name="Google Shape;472;p62"/>
          <p:cNvPicPr preferRelativeResize="0"/>
          <p:nvPr/>
        </p:nvPicPr>
        <p:blipFill>
          <a:blip r:embed="rId3">
            <a:alphaModFix/>
          </a:blip>
          <a:stretch>
            <a:fillRect/>
          </a:stretch>
        </p:blipFill>
        <p:spPr>
          <a:xfrm>
            <a:off x="6199475" y="1496775"/>
            <a:ext cx="2443075" cy="2443075"/>
          </a:xfrm>
          <a:prstGeom prst="rect">
            <a:avLst/>
          </a:prstGeom>
          <a:noFill/>
          <a:ln>
            <a:noFill/>
          </a:ln>
        </p:spPr>
      </p:pic>
      <p:grpSp>
        <p:nvGrpSpPr>
          <p:cNvPr id="473" name="Google Shape;473;p62"/>
          <p:cNvGrpSpPr/>
          <p:nvPr/>
        </p:nvGrpSpPr>
        <p:grpSpPr>
          <a:xfrm>
            <a:off x="838644" y="433776"/>
            <a:ext cx="449030" cy="500088"/>
            <a:chOff x="473351" y="619523"/>
            <a:chExt cx="738900" cy="738900"/>
          </a:xfrm>
        </p:grpSpPr>
        <p:sp>
          <p:nvSpPr>
            <p:cNvPr id="474" name="Google Shape;474;p6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6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476" name="Google Shape;476;p62"/>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nvSpPr>
        <p:spPr>
          <a:xfrm>
            <a:off x="501450" y="8430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 ejemplo</a:t>
            </a:r>
            <a:endParaRPr b="1" i="0" sz="4000" u="none" cap="none" strike="noStrike">
              <a:solidFill>
                <a:schemeClr val="dk1"/>
              </a:solidFill>
              <a:latin typeface="DM Sans"/>
              <a:ea typeface="DM Sans"/>
              <a:cs typeface="DM Sans"/>
              <a:sym typeface="DM Sans"/>
            </a:endParaRPr>
          </a:p>
        </p:txBody>
      </p:sp>
      <p:sp>
        <p:nvSpPr>
          <p:cNvPr id="482" name="Google Shape;482;p63"/>
          <p:cNvSpPr txBox="1"/>
          <p:nvPr/>
        </p:nvSpPr>
        <p:spPr>
          <a:xfrm>
            <a:off x="595900" y="1539138"/>
            <a:ext cx="5342100" cy="182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Si en este momento </a:t>
            </a:r>
            <a:r>
              <a:rPr b="1" lang="es" sz="1350">
                <a:solidFill>
                  <a:schemeClr val="dk1"/>
                </a:solidFill>
                <a:latin typeface="DM Sans"/>
                <a:ea typeface="DM Sans"/>
                <a:cs typeface="DM Sans"/>
                <a:sym typeface="DM Sans"/>
              </a:rPr>
              <a:t>se aborta la transacción</a:t>
            </a:r>
            <a:r>
              <a:rPr lang="es" sz="1350">
                <a:solidFill>
                  <a:schemeClr val="dk1"/>
                </a:solidFill>
                <a:latin typeface="DM Sans"/>
                <a:ea typeface="DM Sans"/>
                <a:cs typeface="DM Sans"/>
                <a:sym typeface="DM Sans"/>
              </a:rPr>
              <a:t> ejecutando </a:t>
            </a:r>
            <a:r>
              <a:rPr lang="es" sz="1350">
                <a:solidFill>
                  <a:schemeClr val="lt1"/>
                </a:solidFill>
                <a:highlight>
                  <a:schemeClr val="dk2"/>
                </a:highlight>
                <a:latin typeface="DM Sans"/>
                <a:ea typeface="DM Sans"/>
                <a:cs typeface="DM Sans"/>
                <a:sym typeface="DM Sans"/>
              </a:rPr>
              <a:t>ROLLBACK;</a:t>
            </a:r>
            <a:endParaRPr sz="1350">
              <a:solidFill>
                <a:schemeClr val="lt1"/>
              </a:solidFill>
              <a:highlight>
                <a:schemeClr val="dk2"/>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Se vería que el INSERT no se ha escrito de manera definitiva, dado que al volver a consultar la tabla con la sentencia, no retornaría ningún resultado.</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pic>
        <p:nvPicPr>
          <p:cNvPr id="483" name="Google Shape;483;p63"/>
          <p:cNvPicPr preferRelativeResize="0"/>
          <p:nvPr/>
        </p:nvPicPr>
        <p:blipFill>
          <a:blip r:embed="rId3">
            <a:alphaModFix/>
          </a:blip>
          <a:stretch>
            <a:fillRect/>
          </a:stretch>
        </p:blipFill>
        <p:spPr>
          <a:xfrm>
            <a:off x="5985900" y="1396948"/>
            <a:ext cx="2438400" cy="2438400"/>
          </a:xfrm>
          <a:prstGeom prst="rect">
            <a:avLst/>
          </a:prstGeom>
          <a:noFill/>
          <a:ln>
            <a:noFill/>
          </a:ln>
        </p:spPr>
      </p:pic>
      <p:grpSp>
        <p:nvGrpSpPr>
          <p:cNvPr id="484" name="Google Shape;484;p63"/>
          <p:cNvGrpSpPr/>
          <p:nvPr/>
        </p:nvGrpSpPr>
        <p:grpSpPr>
          <a:xfrm>
            <a:off x="838644" y="433776"/>
            <a:ext cx="449030" cy="500088"/>
            <a:chOff x="473351" y="619523"/>
            <a:chExt cx="738900" cy="738900"/>
          </a:xfrm>
        </p:grpSpPr>
        <p:sp>
          <p:nvSpPr>
            <p:cNvPr id="485" name="Google Shape;485;p6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p6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487" name="Google Shape;487;p63"/>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nvSpPr>
        <p:spPr>
          <a:xfrm>
            <a:off x="501450" y="7370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 ejemplo</a:t>
            </a:r>
            <a:endParaRPr b="1" i="0" sz="4000" u="none" cap="none" strike="noStrike">
              <a:solidFill>
                <a:schemeClr val="dk1"/>
              </a:solidFill>
              <a:latin typeface="DM Sans"/>
              <a:ea typeface="DM Sans"/>
              <a:cs typeface="DM Sans"/>
              <a:sym typeface="DM Sans"/>
            </a:endParaRPr>
          </a:p>
        </p:txBody>
      </p:sp>
      <p:sp>
        <p:nvSpPr>
          <p:cNvPr id="493" name="Google Shape;493;p64"/>
          <p:cNvSpPr txBox="1"/>
          <p:nvPr/>
        </p:nvSpPr>
        <p:spPr>
          <a:xfrm>
            <a:off x="596100" y="1329900"/>
            <a:ext cx="7951800" cy="326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350">
                <a:solidFill>
                  <a:schemeClr val="dk1"/>
                </a:solidFill>
                <a:latin typeface="DM Sans"/>
                <a:ea typeface="DM Sans"/>
                <a:cs typeface="DM Sans"/>
                <a:sym typeface="DM Sans"/>
              </a:rPr>
              <a:t>Para simular un registro completo de la venta</a:t>
            </a:r>
            <a:r>
              <a:rPr lang="es" sz="1350">
                <a:solidFill>
                  <a:schemeClr val="dk1"/>
                </a:solidFill>
                <a:latin typeface="DM Sans"/>
                <a:ea typeface="DM Sans"/>
                <a:cs typeface="DM Sans"/>
                <a:sym typeface="DM Sans"/>
              </a:rPr>
              <a:t>, habría que ejecutar el siguiente conjunto de sentencias finalizando con la confirmación de la transacción:</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START TRANSACTION;</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INSERT INTO Orders (CustomerID, EmployeeID, OrderDate, ShipperID)</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VALUES (15, 5, '2021-01-01', 2);</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INSERT INTO OrderDetails (OrderID, ProductID, Quantity)</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VALUES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	(10444, 11, 5),</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	(10444, 12, 10),</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  	(10444, 2, 80);</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COMMIT;</a:t>
            </a:r>
            <a:endParaRPr sz="1350">
              <a:solidFill>
                <a:schemeClr val="dk1"/>
              </a:solidFill>
              <a:latin typeface="DM Sans"/>
              <a:ea typeface="DM Sans"/>
              <a:cs typeface="DM Sans"/>
              <a:sym typeface="DM Sans"/>
            </a:endParaRPr>
          </a:p>
        </p:txBody>
      </p:sp>
      <p:pic>
        <p:nvPicPr>
          <p:cNvPr id="494" name="Google Shape;494;p64"/>
          <p:cNvPicPr preferRelativeResize="0"/>
          <p:nvPr/>
        </p:nvPicPr>
        <p:blipFill>
          <a:blip r:embed="rId3">
            <a:alphaModFix/>
          </a:blip>
          <a:stretch>
            <a:fillRect/>
          </a:stretch>
        </p:blipFill>
        <p:spPr>
          <a:xfrm>
            <a:off x="6531144" y="2004000"/>
            <a:ext cx="1904475" cy="2430199"/>
          </a:xfrm>
          <a:prstGeom prst="rect">
            <a:avLst/>
          </a:prstGeom>
          <a:noFill/>
          <a:ln>
            <a:noFill/>
          </a:ln>
        </p:spPr>
      </p:pic>
      <p:grpSp>
        <p:nvGrpSpPr>
          <p:cNvPr id="495" name="Google Shape;495;p64"/>
          <p:cNvGrpSpPr/>
          <p:nvPr/>
        </p:nvGrpSpPr>
        <p:grpSpPr>
          <a:xfrm>
            <a:off x="838644" y="433776"/>
            <a:ext cx="449030" cy="500088"/>
            <a:chOff x="473351" y="619523"/>
            <a:chExt cx="738900" cy="738900"/>
          </a:xfrm>
        </p:grpSpPr>
        <p:sp>
          <p:nvSpPr>
            <p:cNvPr id="496" name="Google Shape;496;p6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p6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498" name="Google Shape;498;p64"/>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Consultas de mayor</a:t>
            </a:r>
            <a:r>
              <a:rPr b="1" lang="es" sz="4000">
                <a:solidFill>
                  <a:schemeClr val="lt1"/>
                </a:solidFill>
                <a:latin typeface="DM Sans"/>
                <a:ea typeface="DM Sans"/>
                <a:cs typeface="DM Sans"/>
                <a:sym typeface="DM Sans"/>
              </a:rPr>
              <a:t> </a:t>
            </a:r>
            <a:r>
              <a:rPr b="1" lang="es" sz="4000">
                <a:solidFill>
                  <a:srgbClr val="EAFF6A"/>
                </a:solidFill>
                <a:latin typeface="DM Sans"/>
                <a:ea typeface="DM Sans"/>
                <a:cs typeface="DM Sans"/>
                <a:sym typeface="DM Sans"/>
              </a:rPr>
              <a:t>complejidad</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nvSpPr>
        <p:spPr>
          <a:xfrm>
            <a:off x="501450" y="7221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Transacciones ejemplo</a:t>
            </a:r>
            <a:endParaRPr b="1" i="0" sz="4000" u="none" cap="none" strike="noStrike">
              <a:solidFill>
                <a:schemeClr val="dk1"/>
              </a:solidFill>
              <a:latin typeface="DM Sans"/>
              <a:ea typeface="DM Sans"/>
              <a:cs typeface="DM Sans"/>
              <a:sym typeface="DM Sans"/>
            </a:endParaRPr>
          </a:p>
        </p:txBody>
      </p:sp>
      <p:sp>
        <p:nvSpPr>
          <p:cNvPr id="504" name="Google Shape;504;p65"/>
          <p:cNvSpPr txBox="1"/>
          <p:nvPr/>
        </p:nvSpPr>
        <p:spPr>
          <a:xfrm>
            <a:off x="640900" y="1413200"/>
            <a:ext cx="7951800" cy="302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Tras ejecutar COMMIT, ambas inserciones quedarían asentadas de manera definitiva en la base de datos y a partir de aquí se podría verificar esto ejecutando:</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SELECT o.OrderID,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o.OrderDate,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od.OrderDetailID,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od.ProductID,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od.Quantity</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FROM Orders AS o</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JOIN OrderDetails AS od</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	ON o.OrderID = od.OrderID</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350">
                <a:solidFill>
                  <a:schemeClr val="dk1"/>
                </a:solidFill>
                <a:latin typeface="DM Sans"/>
                <a:ea typeface="DM Sans"/>
                <a:cs typeface="DM Sans"/>
                <a:sym typeface="DM Sans"/>
              </a:rPr>
              <a:t>WHERE o.OrderDate = '2021-01-01';</a:t>
            </a:r>
            <a:endParaRPr b="1" sz="1350">
              <a:solidFill>
                <a:schemeClr val="dk1"/>
              </a:solidFill>
              <a:latin typeface="DM Sans"/>
              <a:ea typeface="DM Sans"/>
              <a:cs typeface="DM Sans"/>
              <a:sym typeface="DM Sans"/>
            </a:endParaRPr>
          </a:p>
        </p:txBody>
      </p:sp>
      <p:pic>
        <p:nvPicPr>
          <p:cNvPr id="505" name="Google Shape;505;p65"/>
          <p:cNvPicPr preferRelativeResize="0"/>
          <p:nvPr/>
        </p:nvPicPr>
        <p:blipFill>
          <a:blip r:embed="rId3">
            <a:alphaModFix/>
          </a:blip>
          <a:stretch>
            <a:fillRect/>
          </a:stretch>
        </p:blipFill>
        <p:spPr>
          <a:xfrm>
            <a:off x="6531144" y="2004000"/>
            <a:ext cx="1904475" cy="2430199"/>
          </a:xfrm>
          <a:prstGeom prst="rect">
            <a:avLst/>
          </a:prstGeom>
          <a:noFill/>
          <a:ln>
            <a:noFill/>
          </a:ln>
        </p:spPr>
      </p:pic>
      <p:grpSp>
        <p:nvGrpSpPr>
          <p:cNvPr id="506" name="Google Shape;506;p65"/>
          <p:cNvGrpSpPr/>
          <p:nvPr/>
        </p:nvGrpSpPr>
        <p:grpSpPr>
          <a:xfrm>
            <a:off x="838644" y="433776"/>
            <a:ext cx="449030" cy="500088"/>
            <a:chOff x="473351" y="619523"/>
            <a:chExt cx="738900" cy="738900"/>
          </a:xfrm>
        </p:grpSpPr>
        <p:sp>
          <p:nvSpPr>
            <p:cNvPr id="507" name="Google Shape;507;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6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09" name="Google Shape;509;p65"/>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nvSpPr>
        <p:spPr>
          <a:xfrm>
            <a:off x="1161150" y="2202300"/>
            <a:ext cx="6821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Otros tipos </a:t>
            </a:r>
            <a:r>
              <a:rPr b="1" lang="es" sz="4000">
                <a:solidFill>
                  <a:srgbClr val="83AEFB"/>
                </a:solidFill>
                <a:latin typeface="DM Sans"/>
                <a:ea typeface="DM Sans"/>
                <a:cs typeface="DM Sans"/>
                <a:sym typeface="DM Sans"/>
              </a:rPr>
              <a:t>de comandos </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a:t>
            </a:r>
            <a:endParaRPr b="1" i="0" sz="4000" u="none" cap="none" strike="noStrike">
              <a:solidFill>
                <a:schemeClr val="dk1"/>
              </a:solidFill>
              <a:latin typeface="DM Sans"/>
              <a:ea typeface="DM Sans"/>
              <a:cs typeface="DM Sans"/>
              <a:sym typeface="DM Sans"/>
            </a:endParaRPr>
          </a:p>
        </p:txBody>
      </p:sp>
      <p:sp>
        <p:nvSpPr>
          <p:cNvPr id="525" name="Google Shape;525;p6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6" name="Google Shape;526;p68"/>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7" name="Google Shape;527;p68"/>
          <p:cNvSpPr txBox="1"/>
          <p:nvPr/>
        </p:nvSpPr>
        <p:spPr>
          <a:xfrm>
            <a:off x="682375" y="1457225"/>
            <a:ext cx="4763700" cy="13482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le permite especificar varios valores en una cláusula WHERE para filtrado.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es una abreviatura de múltiples condiciones OR.</a:t>
            </a:r>
            <a:endParaRPr sz="1350">
              <a:solidFill>
                <a:schemeClr val="dk1"/>
              </a:solidFill>
              <a:latin typeface="DM Sans"/>
              <a:ea typeface="DM Sans"/>
              <a:cs typeface="DM Sans"/>
              <a:sym typeface="DM Sans"/>
            </a:endParaRPr>
          </a:p>
        </p:txBody>
      </p:sp>
      <p:pic>
        <p:nvPicPr>
          <p:cNvPr id="528" name="Google Shape;528;p68"/>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29" name="Google Shape;529;p68"/>
          <p:cNvPicPr preferRelativeResize="0"/>
          <p:nvPr/>
        </p:nvPicPr>
        <p:blipFill>
          <a:blip r:embed="rId4">
            <a:alphaModFix/>
          </a:blip>
          <a:stretch>
            <a:fillRect/>
          </a:stretch>
        </p:blipFill>
        <p:spPr>
          <a:xfrm>
            <a:off x="5614300" y="1457225"/>
            <a:ext cx="2872275" cy="2872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9"/>
          <p:cNvSpPr txBox="1"/>
          <p:nvPr/>
        </p:nvSpPr>
        <p:spPr>
          <a:xfrm>
            <a:off x="568650" y="7565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 ejemplos</a:t>
            </a:r>
            <a:endParaRPr b="1" i="0" sz="4000" u="none" cap="none" strike="noStrike">
              <a:solidFill>
                <a:schemeClr val="dk1"/>
              </a:solidFill>
              <a:latin typeface="DM Sans"/>
              <a:ea typeface="DM Sans"/>
              <a:cs typeface="DM Sans"/>
              <a:sym typeface="DM Sans"/>
            </a:endParaRPr>
          </a:p>
        </p:txBody>
      </p:sp>
      <p:sp>
        <p:nvSpPr>
          <p:cNvPr id="535" name="Google Shape;535;p69"/>
          <p:cNvSpPr txBox="1"/>
          <p:nvPr/>
        </p:nvSpPr>
        <p:spPr>
          <a:xfrm>
            <a:off x="903775" y="2866350"/>
            <a:ext cx="355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rgbClr val="0070C0"/>
                </a:solidFill>
                <a:latin typeface="DM Sans"/>
                <a:ea typeface="DM Sans"/>
                <a:cs typeface="DM Sans"/>
                <a:sym typeface="DM Sans"/>
              </a:rPr>
              <a:t>IN</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(‘Germany’,’France’,’UK’)</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536" name="Google Shape;536;p69"/>
          <p:cNvSpPr txBox="1"/>
          <p:nvPr/>
        </p:nvSpPr>
        <p:spPr>
          <a:xfrm>
            <a:off x="5655282" y="17643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537" name="Google Shape;537;p69"/>
          <p:cNvSpPr txBox="1"/>
          <p:nvPr/>
        </p:nvSpPr>
        <p:spPr>
          <a:xfrm>
            <a:off x="1851031" y="254566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538" name="Google Shape;538;p69"/>
          <p:cNvSpPr txBox="1"/>
          <p:nvPr/>
        </p:nvSpPr>
        <p:spPr>
          <a:xfrm>
            <a:off x="5511180" y="25456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539" name="Google Shape;539;p69"/>
          <p:cNvPicPr preferRelativeResize="0"/>
          <p:nvPr/>
        </p:nvPicPr>
        <p:blipFill>
          <a:blip r:embed="rId3">
            <a:alphaModFix/>
          </a:blip>
          <a:stretch>
            <a:fillRect/>
          </a:stretch>
        </p:blipFill>
        <p:spPr>
          <a:xfrm>
            <a:off x="5080025" y="1675300"/>
            <a:ext cx="540425" cy="493729"/>
          </a:xfrm>
          <a:prstGeom prst="rect">
            <a:avLst/>
          </a:prstGeom>
          <a:noFill/>
          <a:ln>
            <a:noFill/>
          </a:ln>
        </p:spPr>
      </p:pic>
      <p:sp>
        <p:nvSpPr>
          <p:cNvPr id="540" name="Google Shape;540;p69"/>
          <p:cNvSpPr txBox="1"/>
          <p:nvPr/>
        </p:nvSpPr>
        <p:spPr>
          <a:xfrm>
            <a:off x="1215625" y="1607225"/>
            <a:ext cx="3242400" cy="80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column_name  </a:t>
            </a:r>
            <a:r>
              <a:rPr lang="es" sz="1000">
                <a:solidFill>
                  <a:srgbClr val="FF9900"/>
                </a:solidFill>
              </a:rPr>
              <a:t>IN </a:t>
            </a:r>
            <a:r>
              <a:rPr lang="es" sz="1000">
                <a:solidFill>
                  <a:schemeClr val="lt1"/>
                </a:solidFill>
              </a:rPr>
              <a:t>(value1, value2,...)</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541" name="Google Shape;541;p69"/>
          <p:cNvSpPr txBox="1"/>
          <p:nvPr/>
        </p:nvSpPr>
        <p:spPr>
          <a:xfrm>
            <a:off x="1733581" y="340241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542" name="Google Shape;542;p69"/>
          <p:cNvSpPr txBox="1"/>
          <p:nvPr/>
        </p:nvSpPr>
        <p:spPr>
          <a:xfrm>
            <a:off x="903775" y="3759100"/>
            <a:ext cx="3796500" cy="408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Country </a:t>
            </a:r>
            <a:r>
              <a:rPr lang="es" sz="1100">
                <a:solidFill>
                  <a:srgbClr val="0070C0"/>
                </a:solidFill>
                <a:latin typeface="DM Sans"/>
                <a:ea typeface="DM Sans"/>
                <a:cs typeface="DM Sans"/>
                <a:sym typeface="DM Sans"/>
              </a:rPr>
              <a:t>NOT IN</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(‘Germany’,’France’,’UK’)</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sp>
        <p:nvSpPr>
          <p:cNvPr id="543" name="Google Shape;543;p69"/>
          <p:cNvSpPr txBox="1"/>
          <p:nvPr/>
        </p:nvSpPr>
        <p:spPr>
          <a:xfrm>
            <a:off x="5163600" y="2830350"/>
            <a:ext cx="27753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rgbClr val="0070C0"/>
                </a:solidFill>
                <a:latin typeface="DM Sans"/>
                <a:ea typeface="DM Sans"/>
                <a:cs typeface="DM Sans"/>
                <a:sym typeface="DM Sans"/>
              </a:rPr>
              <a:t>IN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Country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Suppliers)</a:t>
            </a:r>
            <a:r>
              <a:rPr lang="es" sz="1100">
                <a:solidFill>
                  <a:srgbClr val="0070C0"/>
                </a:solidFill>
                <a:latin typeface="DM Sans"/>
                <a:ea typeface="DM Sans"/>
                <a:cs typeface="DM Sans"/>
                <a:sym typeface="DM Sans"/>
              </a:rPr>
              <a:t> </a:t>
            </a:r>
            <a:endParaRPr sz="1100">
              <a:latin typeface="DM Sans"/>
              <a:ea typeface="DM Sans"/>
              <a:cs typeface="DM Sans"/>
              <a:sym typeface="DM Sans"/>
            </a:endParaRPr>
          </a:p>
        </p:txBody>
      </p:sp>
      <p:grpSp>
        <p:nvGrpSpPr>
          <p:cNvPr id="544" name="Google Shape;544;p69"/>
          <p:cNvGrpSpPr/>
          <p:nvPr/>
        </p:nvGrpSpPr>
        <p:grpSpPr>
          <a:xfrm>
            <a:off x="838644" y="433776"/>
            <a:ext cx="449030" cy="500088"/>
            <a:chOff x="473351" y="619523"/>
            <a:chExt cx="738900" cy="738900"/>
          </a:xfrm>
        </p:grpSpPr>
        <p:sp>
          <p:nvSpPr>
            <p:cNvPr id="545" name="Google Shape;545;p6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69"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47" name="Google Shape;547;p69"/>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BETWEEN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BETWEEN</a:t>
            </a:r>
            <a:endParaRPr b="1" i="0" sz="4000" u="none" cap="none" strike="noStrike">
              <a:solidFill>
                <a:schemeClr val="dk1"/>
              </a:solidFill>
              <a:latin typeface="DM Sans"/>
              <a:ea typeface="DM Sans"/>
              <a:cs typeface="DM Sans"/>
              <a:sym typeface="DM Sans"/>
            </a:endParaRPr>
          </a:p>
        </p:txBody>
      </p:sp>
      <p:sp>
        <p:nvSpPr>
          <p:cNvPr id="558" name="Google Shape;558;p7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9" name="Google Shape;559;p7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60" name="Google Shape;560;p71"/>
          <p:cNvSpPr txBox="1"/>
          <p:nvPr/>
        </p:nvSpPr>
        <p:spPr>
          <a:xfrm>
            <a:off x="682375" y="1457225"/>
            <a:ext cx="4763700" cy="13482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le permite especificar varios valores en una cláusula WHERE.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es una abreviatura de múltiples condiciones OR.</a:t>
            </a:r>
            <a:endParaRPr sz="1350">
              <a:solidFill>
                <a:schemeClr val="dk1"/>
              </a:solidFill>
              <a:latin typeface="DM Sans"/>
              <a:ea typeface="DM Sans"/>
              <a:cs typeface="DM Sans"/>
              <a:sym typeface="DM Sans"/>
            </a:endParaRPr>
          </a:p>
        </p:txBody>
      </p:sp>
      <p:pic>
        <p:nvPicPr>
          <p:cNvPr id="561" name="Google Shape;561;p7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62" name="Google Shape;562;p71"/>
          <p:cNvPicPr preferRelativeResize="0"/>
          <p:nvPr/>
        </p:nvPicPr>
        <p:blipFill>
          <a:blip r:embed="rId4">
            <a:alphaModFix/>
          </a:blip>
          <a:stretch>
            <a:fillRect/>
          </a:stretch>
        </p:blipFill>
        <p:spPr>
          <a:xfrm>
            <a:off x="5614313" y="1457225"/>
            <a:ext cx="2872275" cy="2872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2"/>
          <p:cNvSpPr txBox="1"/>
          <p:nvPr/>
        </p:nvSpPr>
        <p:spPr>
          <a:xfrm>
            <a:off x="561200" y="8117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BETWEEN ejemplos</a:t>
            </a:r>
            <a:endParaRPr b="1" i="0" sz="4000" u="none" cap="none" strike="noStrike">
              <a:solidFill>
                <a:schemeClr val="dk1"/>
              </a:solidFill>
              <a:latin typeface="DM Sans"/>
              <a:ea typeface="DM Sans"/>
              <a:cs typeface="DM Sans"/>
              <a:sym typeface="DM Sans"/>
            </a:endParaRPr>
          </a:p>
        </p:txBody>
      </p:sp>
      <p:sp>
        <p:nvSpPr>
          <p:cNvPr id="568" name="Google Shape;568;p72"/>
          <p:cNvSpPr txBox="1"/>
          <p:nvPr/>
        </p:nvSpPr>
        <p:spPr>
          <a:xfrm>
            <a:off x="838650" y="2889200"/>
            <a:ext cx="355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Price </a:t>
            </a:r>
            <a:r>
              <a:rPr lang="es" sz="1100">
                <a:solidFill>
                  <a:srgbClr val="0070C0"/>
                </a:solidFill>
                <a:latin typeface="DM Sans"/>
                <a:ea typeface="DM Sans"/>
                <a:cs typeface="DM Sans"/>
                <a:sym typeface="DM Sans"/>
              </a:rPr>
              <a:t>BETWEEN</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10 </a:t>
            </a:r>
            <a:r>
              <a:rPr lang="es" sz="1100">
                <a:solidFill>
                  <a:srgbClr val="0070C0"/>
                </a:solidFill>
                <a:latin typeface="DM Sans"/>
                <a:ea typeface="DM Sans"/>
                <a:cs typeface="DM Sans"/>
                <a:sym typeface="DM Sans"/>
              </a:rPr>
              <a:t>AND </a:t>
            </a:r>
            <a:r>
              <a:rPr lang="es" sz="1100">
                <a:solidFill>
                  <a:srgbClr val="00B050"/>
                </a:solidFill>
                <a:latin typeface="DM Sans"/>
                <a:ea typeface="DM Sans"/>
                <a:cs typeface="DM Sans"/>
                <a:sym typeface="DM Sans"/>
              </a:rPr>
              <a:t>20</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569" name="Google Shape;569;p72"/>
          <p:cNvSpPr txBox="1"/>
          <p:nvPr/>
        </p:nvSpPr>
        <p:spPr>
          <a:xfrm>
            <a:off x="5590157" y="178722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570" name="Google Shape;570;p72"/>
          <p:cNvSpPr txBox="1"/>
          <p:nvPr/>
        </p:nvSpPr>
        <p:spPr>
          <a:xfrm>
            <a:off x="1785906" y="256851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571" name="Google Shape;571;p72"/>
          <p:cNvSpPr txBox="1"/>
          <p:nvPr/>
        </p:nvSpPr>
        <p:spPr>
          <a:xfrm>
            <a:off x="5446055" y="2344250"/>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572" name="Google Shape;572;p72"/>
          <p:cNvPicPr preferRelativeResize="0"/>
          <p:nvPr/>
        </p:nvPicPr>
        <p:blipFill>
          <a:blip r:embed="rId3">
            <a:alphaModFix/>
          </a:blip>
          <a:stretch>
            <a:fillRect/>
          </a:stretch>
        </p:blipFill>
        <p:spPr>
          <a:xfrm>
            <a:off x="5014900" y="1698150"/>
            <a:ext cx="540425" cy="493729"/>
          </a:xfrm>
          <a:prstGeom prst="rect">
            <a:avLst/>
          </a:prstGeom>
          <a:noFill/>
          <a:ln>
            <a:noFill/>
          </a:ln>
        </p:spPr>
      </p:pic>
      <p:sp>
        <p:nvSpPr>
          <p:cNvPr id="573" name="Google Shape;573;p72"/>
          <p:cNvSpPr txBox="1"/>
          <p:nvPr/>
        </p:nvSpPr>
        <p:spPr>
          <a:xfrm>
            <a:off x="1146750" y="1665975"/>
            <a:ext cx="34848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column_name  </a:t>
            </a:r>
            <a:r>
              <a:rPr lang="es" sz="1000">
                <a:solidFill>
                  <a:srgbClr val="FF9900"/>
                </a:solidFill>
              </a:rPr>
              <a:t>BETWEEN </a:t>
            </a:r>
            <a:r>
              <a:rPr lang="es" sz="1000">
                <a:solidFill>
                  <a:schemeClr val="lt1"/>
                </a:solidFill>
              </a:rPr>
              <a:t>value1 </a:t>
            </a:r>
            <a:r>
              <a:rPr lang="es" sz="1000">
                <a:solidFill>
                  <a:srgbClr val="FF9900"/>
                </a:solidFill>
              </a:rPr>
              <a:t>AND </a:t>
            </a:r>
            <a:r>
              <a:rPr lang="es" sz="1000">
                <a:solidFill>
                  <a:schemeClr val="lt1"/>
                </a:solidFill>
              </a:rPr>
              <a:t>value2</a:t>
            </a:r>
            <a:endParaRPr sz="1000">
              <a:solidFill>
                <a:schemeClr val="lt1"/>
              </a:solidFill>
            </a:endParaRPr>
          </a:p>
        </p:txBody>
      </p:sp>
      <p:sp>
        <p:nvSpPr>
          <p:cNvPr id="574" name="Google Shape;574;p72"/>
          <p:cNvSpPr txBox="1"/>
          <p:nvPr/>
        </p:nvSpPr>
        <p:spPr>
          <a:xfrm>
            <a:off x="1668456" y="342526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575" name="Google Shape;575;p72"/>
          <p:cNvSpPr txBox="1"/>
          <p:nvPr/>
        </p:nvSpPr>
        <p:spPr>
          <a:xfrm>
            <a:off x="838650" y="3781950"/>
            <a:ext cx="3796500" cy="408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Price  </a:t>
            </a:r>
            <a:r>
              <a:rPr lang="es" sz="1100">
                <a:solidFill>
                  <a:srgbClr val="0070C0"/>
                </a:solidFill>
                <a:latin typeface="DM Sans"/>
                <a:ea typeface="DM Sans"/>
                <a:cs typeface="DM Sans"/>
                <a:sym typeface="DM Sans"/>
              </a:rPr>
              <a:t>NOT BETWEEN</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10 </a:t>
            </a:r>
            <a:r>
              <a:rPr lang="es" sz="1100">
                <a:solidFill>
                  <a:srgbClr val="0070C0"/>
                </a:solidFill>
                <a:latin typeface="DM Sans"/>
                <a:ea typeface="DM Sans"/>
                <a:cs typeface="DM Sans"/>
                <a:sym typeface="DM Sans"/>
              </a:rPr>
              <a:t>AND </a:t>
            </a:r>
            <a:r>
              <a:rPr lang="es" sz="1100">
                <a:solidFill>
                  <a:srgbClr val="00B050"/>
                </a:solidFill>
                <a:latin typeface="DM Sans"/>
                <a:ea typeface="DM Sans"/>
                <a:cs typeface="DM Sans"/>
                <a:sym typeface="DM Sans"/>
              </a:rPr>
              <a:t>20</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sp>
        <p:nvSpPr>
          <p:cNvPr id="576" name="Google Shape;576;p72"/>
          <p:cNvSpPr txBox="1"/>
          <p:nvPr/>
        </p:nvSpPr>
        <p:spPr>
          <a:xfrm>
            <a:off x="5161650" y="2628950"/>
            <a:ext cx="27753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Price </a:t>
            </a:r>
            <a:r>
              <a:rPr lang="es" sz="1100">
                <a:solidFill>
                  <a:srgbClr val="0070C0"/>
                </a:solidFill>
                <a:latin typeface="DM Sans"/>
                <a:ea typeface="DM Sans"/>
                <a:cs typeface="DM Sans"/>
                <a:sym typeface="DM Sans"/>
              </a:rPr>
              <a:t>BETWEEN  </a:t>
            </a:r>
            <a:r>
              <a:rPr lang="es" sz="1100">
                <a:solidFill>
                  <a:srgbClr val="00B050"/>
                </a:solidFill>
                <a:latin typeface="DM Sans"/>
                <a:ea typeface="DM Sans"/>
                <a:cs typeface="DM Sans"/>
                <a:sym typeface="DM Sans"/>
              </a:rPr>
              <a:t>10</a:t>
            </a:r>
            <a:r>
              <a:rPr lang="es" sz="1100">
                <a:solidFill>
                  <a:srgbClr val="0070C0"/>
                </a:solidFill>
                <a:latin typeface="DM Sans"/>
                <a:ea typeface="DM Sans"/>
                <a:cs typeface="DM Sans"/>
                <a:sym typeface="DM Sans"/>
              </a:rPr>
              <a:t> AND</a:t>
            </a:r>
            <a:r>
              <a:rPr lang="es" sz="1100">
                <a:solidFill>
                  <a:srgbClr val="00B050"/>
                </a:solidFill>
                <a:latin typeface="DM Sans"/>
                <a:ea typeface="DM Sans"/>
                <a:cs typeface="DM Sans"/>
                <a:sym typeface="DM Sans"/>
              </a:rPr>
              <a:t> 20</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AND </a:t>
            </a:r>
            <a:r>
              <a:rPr lang="es" sz="1100">
                <a:solidFill>
                  <a:schemeClr val="dk1"/>
                </a:solidFill>
                <a:latin typeface="DM Sans"/>
                <a:ea typeface="DM Sans"/>
                <a:cs typeface="DM Sans"/>
                <a:sym typeface="DM Sans"/>
              </a:rPr>
              <a:t>Category </a:t>
            </a:r>
            <a:r>
              <a:rPr lang="es" sz="1100">
                <a:solidFill>
                  <a:srgbClr val="0070C0"/>
                </a:solidFill>
                <a:latin typeface="DM Sans"/>
                <a:ea typeface="DM Sans"/>
                <a:cs typeface="DM Sans"/>
                <a:sym typeface="DM Sans"/>
              </a:rPr>
              <a:t>NOT IN </a:t>
            </a:r>
            <a:r>
              <a:rPr lang="es" sz="1100">
                <a:solidFill>
                  <a:schemeClr val="dk1"/>
                </a:solidFill>
                <a:latin typeface="DM Sans"/>
                <a:ea typeface="DM Sans"/>
                <a:cs typeface="DM Sans"/>
                <a:sym typeface="DM Sans"/>
              </a:rPr>
              <a:t>(1,2,3)</a:t>
            </a:r>
            <a:r>
              <a:rPr lang="es" sz="1100">
                <a:solidFill>
                  <a:srgbClr val="0070C0"/>
                </a:solidFill>
                <a:latin typeface="DM Sans"/>
                <a:ea typeface="DM Sans"/>
                <a:cs typeface="DM Sans"/>
                <a:sym typeface="DM Sans"/>
              </a:rPr>
              <a:t> </a:t>
            </a:r>
            <a:endParaRPr sz="1100">
              <a:latin typeface="DM Sans"/>
              <a:ea typeface="DM Sans"/>
              <a:cs typeface="DM Sans"/>
              <a:sym typeface="DM Sans"/>
            </a:endParaRPr>
          </a:p>
        </p:txBody>
      </p:sp>
      <p:sp>
        <p:nvSpPr>
          <p:cNvPr id="577" name="Google Shape;577;p72"/>
          <p:cNvSpPr txBox="1"/>
          <p:nvPr/>
        </p:nvSpPr>
        <p:spPr>
          <a:xfrm>
            <a:off x="5446055" y="342526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578" name="Google Shape;578;p72"/>
          <p:cNvSpPr txBox="1"/>
          <p:nvPr/>
        </p:nvSpPr>
        <p:spPr>
          <a:xfrm>
            <a:off x="5205575" y="3674100"/>
            <a:ext cx="2775300" cy="915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ProductName </a:t>
            </a:r>
            <a:r>
              <a:rPr lang="es" sz="1100">
                <a:solidFill>
                  <a:srgbClr val="0070C0"/>
                </a:solidFill>
                <a:latin typeface="DM Sans"/>
                <a:ea typeface="DM Sans"/>
                <a:cs typeface="DM Sans"/>
                <a:sym typeface="DM Sans"/>
              </a:rPr>
              <a:t>BETWEEN  </a:t>
            </a:r>
            <a:r>
              <a:rPr lang="es" sz="1100">
                <a:solidFill>
                  <a:srgbClr val="00B050"/>
                </a:solidFill>
                <a:latin typeface="DM Sans"/>
                <a:ea typeface="DM Sans"/>
                <a:cs typeface="DM Sans"/>
                <a:sym typeface="DM Sans"/>
              </a:rPr>
              <a:t>‘Carnarvon Tigers’</a:t>
            </a:r>
            <a:r>
              <a:rPr lang="es" sz="1100">
                <a:solidFill>
                  <a:srgbClr val="0070C0"/>
                </a:solidFill>
                <a:latin typeface="DM Sans"/>
                <a:ea typeface="DM Sans"/>
                <a:cs typeface="DM Sans"/>
                <a:sym typeface="DM Sans"/>
              </a:rPr>
              <a:t> AND</a:t>
            </a:r>
            <a:r>
              <a:rPr lang="es" sz="1100">
                <a:solidFill>
                  <a:srgbClr val="00B050"/>
                </a:solidFill>
                <a:latin typeface="DM Sans"/>
                <a:ea typeface="DM Sans"/>
                <a:cs typeface="DM Sans"/>
                <a:sym typeface="DM Sans"/>
              </a:rPr>
              <a:t> ‘Mozzarella di Diobanni’</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ProductName</a:t>
            </a:r>
            <a:endParaRPr sz="1100">
              <a:latin typeface="DM Sans"/>
              <a:ea typeface="DM Sans"/>
              <a:cs typeface="DM Sans"/>
              <a:sym typeface="DM Sans"/>
            </a:endParaRPr>
          </a:p>
        </p:txBody>
      </p:sp>
      <p:grpSp>
        <p:nvGrpSpPr>
          <p:cNvPr id="579" name="Google Shape;579;p72"/>
          <p:cNvGrpSpPr/>
          <p:nvPr/>
        </p:nvGrpSpPr>
        <p:grpSpPr>
          <a:xfrm>
            <a:off x="838644" y="433776"/>
            <a:ext cx="449030" cy="500088"/>
            <a:chOff x="473351" y="619523"/>
            <a:chExt cx="738900" cy="738900"/>
          </a:xfrm>
        </p:grpSpPr>
        <p:sp>
          <p:nvSpPr>
            <p:cNvPr id="580" name="Google Shape;580;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1" name="Google Shape;581;p72"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582" name="Google Shape;582;p72"/>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ANY</a:t>
            </a:r>
            <a:endParaRPr b="1" i="0" sz="4000" u="none" cap="none" strike="noStrike">
              <a:solidFill>
                <a:schemeClr val="dk1"/>
              </a:solidFill>
              <a:latin typeface="DM Sans"/>
              <a:ea typeface="DM Sans"/>
              <a:cs typeface="DM Sans"/>
              <a:sym typeface="DM Sans"/>
            </a:endParaRPr>
          </a:p>
        </p:txBody>
      </p:sp>
      <p:sp>
        <p:nvSpPr>
          <p:cNvPr id="593" name="Google Shape;593;p7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4" name="Google Shape;594;p7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5" name="Google Shape;595;p74"/>
          <p:cNvSpPr txBox="1"/>
          <p:nvPr/>
        </p:nvSpPr>
        <p:spPr>
          <a:xfrm>
            <a:off x="722700" y="1247413"/>
            <a:ext cx="4763700" cy="18264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ANY devuelve un valor booleano como resultado VERDADERO si ALGUNO de lo valores de la subconsulta cumple la condición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ANY significa que la condición será verdadera si la operación es verdadera para cualquiera de los valores en el rango</a:t>
            </a:r>
            <a:endParaRPr sz="1350">
              <a:solidFill>
                <a:schemeClr val="dk1"/>
              </a:solidFill>
              <a:latin typeface="DM Sans"/>
              <a:ea typeface="DM Sans"/>
              <a:cs typeface="DM Sans"/>
              <a:sym typeface="DM Sans"/>
            </a:endParaRPr>
          </a:p>
        </p:txBody>
      </p:sp>
      <p:pic>
        <p:nvPicPr>
          <p:cNvPr id="596" name="Google Shape;596;p74"/>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97" name="Google Shape;597;p74"/>
          <p:cNvPicPr preferRelativeResize="0"/>
          <p:nvPr/>
        </p:nvPicPr>
        <p:blipFill>
          <a:blip r:embed="rId4">
            <a:alphaModFix/>
          </a:blip>
          <a:stretch>
            <a:fillRect/>
          </a:stretch>
        </p:blipFill>
        <p:spPr>
          <a:xfrm>
            <a:off x="5614313" y="1385950"/>
            <a:ext cx="2872276" cy="2872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Para esta clase…</a:t>
            </a:r>
            <a:endParaRPr b="1" sz="3500">
              <a:solidFill>
                <a:schemeClr val="lt1"/>
              </a:solidFill>
              <a:latin typeface="DM Sans"/>
              <a:ea typeface="DM Sans"/>
              <a:cs typeface="DM Sans"/>
              <a:sym typeface="DM Sans"/>
            </a:endParaRPr>
          </a:p>
        </p:txBody>
      </p:sp>
      <p:sp>
        <p:nvSpPr>
          <p:cNvPr id="129" name="Google Shape;129;p30"/>
          <p:cNvSpPr txBox="1"/>
          <p:nvPr/>
        </p:nvSpPr>
        <p:spPr>
          <a:xfrm>
            <a:off x="856425" y="1498650"/>
            <a:ext cx="42348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b="1" lang="es" sz="1350">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b="1" lang="es" sz="1350">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30" name="Google Shape;130;p30"/>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5"/>
          <p:cNvSpPr txBox="1"/>
          <p:nvPr/>
        </p:nvSpPr>
        <p:spPr>
          <a:xfrm>
            <a:off x="501450" y="8188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ANY ejemplos</a:t>
            </a:r>
            <a:endParaRPr b="1" i="0" sz="4000" u="none" cap="none" strike="noStrike">
              <a:solidFill>
                <a:schemeClr val="dk1"/>
              </a:solidFill>
              <a:latin typeface="DM Sans"/>
              <a:ea typeface="DM Sans"/>
              <a:cs typeface="DM Sans"/>
              <a:sym typeface="DM Sans"/>
            </a:endParaRPr>
          </a:p>
        </p:txBody>
      </p:sp>
      <p:sp>
        <p:nvSpPr>
          <p:cNvPr id="603" name="Google Shape;603;p75"/>
          <p:cNvSpPr txBox="1"/>
          <p:nvPr/>
        </p:nvSpPr>
        <p:spPr>
          <a:xfrm>
            <a:off x="894875" y="3113250"/>
            <a:ext cx="35544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ProductID = </a:t>
            </a:r>
            <a:r>
              <a:rPr lang="es" sz="1100">
                <a:solidFill>
                  <a:srgbClr val="0070C0"/>
                </a:solidFill>
                <a:latin typeface="DM Sans"/>
                <a:ea typeface="DM Sans"/>
                <a:cs typeface="DM Sans"/>
                <a:sym typeface="DM Sans"/>
              </a:rPr>
              <a:t>ANY</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&gt;99)</a:t>
            </a:r>
            <a:endParaRPr sz="1100">
              <a:solidFill>
                <a:schemeClr val="dk1"/>
              </a:solidFill>
              <a:latin typeface="DM Sans"/>
              <a:ea typeface="DM Sans"/>
              <a:cs typeface="DM Sans"/>
              <a:sym typeface="DM Sans"/>
            </a:endParaRPr>
          </a:p>
        </p:txBody>
      </p:sp>
      <p:sp>
        <p:nvSpPr>
          <p:cNvPr id="604" name="Google Shape;604;p75"/>
          <p:cNvSpPr txBox="1"/>
          <p:nvPr/>
        </p:nvSpPr>
        <p:spPr>
          <a:xfrm>
            <a:off x="5646382" y="19067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605" name="Google Shape;605;p75"/>
          <p:cNvSpPr txBox="1"/>
          <p:nvPr/>
        </p:nvSpPr>
        <p:spPr>
          <a:xfrm>
            <a:off x="1366256" y="27240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606" name="Google Shape;606;p75"/>
          <p:cNvSpPr txBox="1"/>
          <p:nvPr/>
        </p:nvSpPr>
        <p:spPr>
          <a:xfrm>
            <a:off x="5355530" y="268807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607" name="Google Shape;607;p75"/>
          <p:cNvPicPr preferRelativeResize="0"/>
          <p:nvPr/>
        </p:nvPicPr>
        <p:blipFill>
          <a:blip r:embed="rId3">
            <a:alphaModFix/>
          </a:blip>
          <a:stretch>
            <a:fillRect/>
          </a:stretch>
        </p:blipFill>
        <p:spPr>
          <a:xfrm>
            <a:off x="5071125" y="1817700"/>
            <a:ext cx="540425" cy="493729"/>
          </a:xfrm>
          <a:prstGeom prst="rect">
            <a:avLst/>
          </a:prstGeom>
          <a:noFill/>
          <a:ln>
            <a:noFill/>
          </a:ln>
        </p:spPr>
      </p:pic>
      <p:sp>
        <p:nvSpPr>
          <p:cNvPr id="608" name="Google Shape;608;p75"/>
          <p:cNvSpPr txBox="1"/>
          <p:nvPr/>
        </p:nvSpPr>
        <p:spPr>
          <a:xfrm>
            <a:off x="1206725" y="1733775"/>
            <a:ext cx="34848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column_name operator  </a:t>
            </a:r>
            <a:r>
              <a:rPr lang="es" sz="1000">
                <a:solidFill>
                  <a:srgbClr val="FF9900"/>
                </a:solidFill>
              </a:rPr>
              <a:t>ANY </a:t>
            </a:r>
            <a:endParaRPr sz="1000">
              <a:solidFill>
                <a:schemeClr val="lt1"/>
              </a:solidFill>
            </a:endParaRPr>
          </a:p>
          <a:p>
            <a:pPr indent="0" lvl="0" marL="0" rtl="0" algn="l">
              <a:spcBef>
                <a:spcPts val="0"/>
              </a:spcBef>
              <a:spcAft>
                <a:spcPts val="0"/>
              </a:spcAft>
              <a:buNone/>
            </a:pPr>
            <a:r>
              <a:rPr lang="es" sz="1000">
                <a:solidFill>
                  <a:schemeClr val="lt1"/>
                </a:solidFill>
              </a:rPr>
              <a:t>(</a:t>
            </a:r>
            <a:r>
              <a:rPr lang="es" sz="1000">
                <a:solidFill>
                  <a:srgbClr val="FF9900"/>
                </a:solidFill>
              </a:rPr>
              <a:t>SELECT </a:t>
            </a:r>
            <a:r>
              <a:rPr lang="es" sz="1000">
                <a:solidFill>
                  <a:schemeClr val="lt1"/>
                </a:solidFill>
              </a:rPr>
              <a:t>column_name </a:t>
            </a:r>
            <a:r>
              <a:rPr lang="es" sz="1000">
                <a:solidFill>
                  <a:srgbClr val="FF9900"/>
                </a:solidFill>
              </a:rPr>
              <a:t>FROM </a:t>
            </a:r>
            <a:r>
              <a:rPr lang="es" sz="1000">
                <a:solidFill>
                  <a:schemeClr val="lt1"/>
                </a:solidFill>
              </a:rPr>
              <a:t>table_name </a:t>
            </a:r>
            <a:endParaRPr sz="1000">
              <a:solidFill>
                <a:schemeClr val="lt1"/>
              </a:solidFill>
            </a:endParaRPr>
          </a:p>
          <a:p>
            <a:pPr indent="0" lvl="0" marL="0" rtl="0" algn="l">
              <a:spcBef>
                <a:spcPts val="0"/>
              </a:spcBef>
              <a:spcAft>
                <a:spcPts val="0"/>
              </a:spcAft>
              <a:buClr>
                <a:schemeClr val="dk1"/>
              </a:buClr>
              <a:buSzPts val="1100"/>
              <a:buFont typeface="Arial"/>
              <a:buNone/>
            </a:pPr>
            <a:r>
              <a:rPr lang="es" sz="1000">
                <a:solidFill>
                  <a:srgbClr val="FF9900"/>
                </a:solidFill>
              </a:rPr>
              <a:t>WHERE </a:t>
            </a:r>
            <a:r>
              <a:rPr lang="es" sz="1000">
                <a:solidFill>
                  <a:schemeClr val="lt1"/>
                </a:solidFill>
              </a:rPr>
              <a:t>condition);</a:t>
            </a:r>
            <a:endParaRPr sz="1000">
              <a:solidFill>
                <a:schemeClr val="lt1"/>
              </a:solidFill>
            </a:endParaRPr>
          </a:p>
        </p:txBody>
      </p:sp>
      <p:sp>
        <p:nvSpPr>
          <p:cNvPr id="609" name="Google Shape;609;p75"/>
          <p:cNvSpPr txBox="1"/>
          <p:nvPr/>
        </p:nvSpPr>
        <p:spPr>
          <a:xfrm>
            <a:off x="5071125" y="2989925"/>
            <a:ext cx="2775300" cy="1085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ProductID = </a:t>
            </a:r>
            <a:r>
              <a:rPr lang="es" sz="1100">
                <a:solidFill>
                  <a:srgbClr val="0070C0"/>
                </a:solidFill>
                <a:latin typeface="DM Sans"/>
                <a:ea typeface="DM Sans"/>
                <a:cs typeface="DM Sans"/>
                <a:sym typeface="DM Sans"/>
              </a:rPr>
              <a:t>ANY</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&gt;1000)</a:t>
            </a:r>
            <a:endParaRPr sz="1100">
              <a:solidFill>
                <a:srgbClr val="0070C0"/>
              </a:solidFill>
              <a:latin typeface="DM Sans"/>
              <a:ea typeface="DM Sans"/>
              <a:cs typeface="DM Sans"/>
              <a:sym typeface="DM Sans"/>
            </a:endParaRPr>
          </a:p>
        </p:txBody>
      </p:sp>
      <p:grpSp>
        <p:nvGrpSpPr>
          <p:cNvPr id="610" name="Google Shape;610;p75"/>
          <p:cNvGrpSpPr/>
          <p:nvPr/>
        </p:nvGrpSpPr>
        <p:grpSpPr>
          <a:xfrm>
            <a:off x="838644" y="433776"/>
            <a:ext cx="449030" cy="500088"/>
            <a:chOff x="473351" y="619523"/>
            <a:chExt cx="738900" cy="738900"/>
          </a:xfrm>
        </p:grpSpPr>
        <p:sp>
          <p:nvSpPr>
            <p:cNvPr id="611" name="Google Shape;611;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p7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13" name="Google Shape;613;p75"/>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ALL</a:t>
            </a:r>
            <a:endParaRPr b="1" i="0" sz="4000" u="none" cap="none" strike="noStrike">
              <a:solidFill>
                <a:schemeClr val="dk1"/>
              </a:solidFill>
              <a:latin typeface="DM Sans"/>
              <a:ea typeface="DM Sans"/>
              <a:cs typeface="DM Sans"/>
              <a:sym typeface="DM Sans"/>
            </a:endParaRPr>
          </a:p>
        </p:txBody>
      </p:sp>
      <p:sp>
        <p:nvSpPr>
          <p:cNvPr id="624" name="Google Shape;624;p7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5" name="Google Shape;625;p7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6" name="Google Shape;626;p77"/>
          <p:cNvSpPr txBox="1"/>
          <p:nvPr/>
        </p:nvSpPr>
        <p:spPr>
          <a:xfrm>
            <a:off x="722700" y="1388588"/>
            <a:ext cx="4763700" cy="20652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ALL devuelve un valor booleano como resultado devuelve VERDADERO si TODOS los valores de la subconsulta cumplen la condición se usa con sentencias SELECT, WHERE y HAVING</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Significa que la condición será verdadera solo si la operación es verdadera para todos los valores en el rango.</a:t>
            </a:r>
            <a:endParaRPr sz="1350">
              <a:solidFill>
                <a:schemeClr val="dk1"/>
              </a:solidFill>
              <a:latin typeface="DM Sans"/>
              <a:ea typeface="DM Sans"/>
              <a:cs typeface="DM Sans"/>
              <a:sym typeface="DM Sans"/>
            </a:endParaRPr>
          </a:p>
        </p:txBody>
      </p:sp>
      <p:pic>
        <p:nvPicPr>
          <p:cNvPr id="627" name="Google Shape;627;p77"/>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28" name="Google Shape;628;p77"/>
          <p:cNvPicPr preferRelativeResize="0"/>
          <p:nvPr/>
        </p:nvPicPr>
        <p:blipFill>
          <a:blip r:embed="rId4">
            <a:alphaModFix/>
          </a:blip>
          <a:stretch>
            <a:fillRect/>
          </a:stretch>
        </p:blipFill>
        <p:spPr>
          <a:xfrm>
            <a:off x="5662475" y="1469175"/>
            <a:ext cx="2872275" cy="2872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8"/>
          <p:cNvSpPr txBox="1"/>
          <p:nvPr/>
        </p:nvSpPr>
        <p:spPr>
          <a:xfrm>
            <a:off x="501450" y="8993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ALL ejemplos</a:t>
            </a:r>
            <a:endParaRPr b="1" i="0" sz="4000" u="none" cap="none" strike="noStrike">
              <a:solidFill>
                <a:schemeClr val="dk1"/>
              </a:solidFill>
              <a:latin typeface="DM Sans"/>
              <a:ea typeface="DM Sans"/>
              <a:cs typeface="DM Sans"/>
              <a:sym typeface="DM Sans"/>
            </a:endParaRPr>
          </a:p>
        </p:txBody>
      </p:sp>
      <p:sp>
        <p:nvSpPr>
          <p:cNvPr id="634" name="Google Shape;634;p78"/>
          <p:cNvSpPr txBox="1"/>
          <p:nvPr/>
        </p:nvSpPr>
        <p:spPr>
          <a:xfrm>
            <a:off x="912675" y="2964250"/>
            <a:ext cx="35544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ProductID = </a:t>
            </a:r>
            <a:r>
              <a:rPr lang="es" sz="1100">
                <a:solidFill>
                  <a:srgbClr val="0070C0"/>
                </a:solidFill>
                <a:latin typeface="DM Sans"/>
                <a:ea typeface="DM Sans"/>
                <a:cs typeface="DM Sans"/>
                <a:sym typeface="DM Sans"/>
              </a:rPr>
              <a:t>ALL</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indent="0" lvl="0" marL="0" marR="0" rtl="0" algn="l">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=10)</a:t>
            </a:r>
            <a:endParaRPr sz="1100">
              <a:solidFill>
                <a:schemeClr val="dk1"/>
              </a:solidFill>
              <a:latin typeface="DM Sans"/>
              <a:ea typeface="DM Sans"/>
              <a:cs typeface="DM Sans"/>
              <a:sym typeface="DM Sans"/>
            </a:endParaRPr>
          </a:p>
        </p:txBody>
      </p:sp>
      <p:sp>
        <p:nvSpPr>
          <p:cNvPr id="635" name="Google Shape;635;p78"/>
          <p:cNvSpPr txBox="1"/>
          <p:nvPr/>
        </p:nvSpPr>
        <p:spPr>
          <a:xfrm>
            <a:off x="5664182" y="18622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636" name="Google Shape;636;p78"/>
          <p:cNvSpPr txBox="1"/>
          <p:nvPr/>
        </p:nvSpPr>
        <p:spPr>
          <a:xfrm>
            <a:off x="1339281" y="26795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637" name="Google Shape;637;p78"/>
          <p:cNvSpPr txBox="1"/>
          <p:nvPr/>
        </p:nvSpPr>
        <p:spPr>
          <a:xfrm>
            <a:off x="5373330" y="264357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638" name="Google Shape;638;p78"/>
          <p:cNvPicPr preferRelativeResize="0"/>
          <p:nvPr/>
        </p:nvPicPr>
        <p:blipFill>
          <a:blip r:embed="rId3">
            <a:alphaModFix/>
          </a:blip>
          <a:stretch>
            <a:fillRect/>
          </a:stretch>
        </p:blipFill>
        <p:spPr>
          <a:xfrm>
            <a:off x="5088925" y="1773200"/>
            <a:ext cx="540425" cy="493729"/>
          </a:xfrm>
          <a:prstGeom prst="rect">
            <a:avLst/>
          </a:prstGeom>
          <a:noFill/>
          <a:ln>
            <a:noFill/>
          </a:ln>
        </p:spPr>
      </p:pic>
      <p:sp>
        <p:nvSpPr>
          <p:cNvPr id="639" name="Google Shape;639;p78"/>
          <p:cNvSpPr txBox="1"/>
          <p:nvPr/>
        </p:nvSpPr>
        <p:spPr>
          <a:xfrm>
            <a:off x="1239450" y="1689275"/>
            <a:ext cx="34848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column_name operator  </a:t>
            </a:r>
            <a:r>
              <a:rPr lang="es" sz="1000">
                <a:solidFill>
                  <a:srgbClr val="FF9900"/>
                </a:solidFill>
              </a:rPr>
              <a:t>ALL </a:t>
            </a:r>
            <a:endParaRPr sz="1000">
              <a:solidFill>
                <a:schemeClr val="lt1"/>
              </a:solidFill>
            </a:endParaRPr>
          </a:p>
          <a:p>
            <a:pPr indent="0" lvl="0" marL="0" rtl="0" algn="l">
              <a:spcBef>
                <a:spcPts val="0"/>
              </a:spcBef>
              <a:spcAft>
                <a:spcPts val="0"/>
              </a:spcAft>
              <a:buNone/>
            </a:pPr>
            <a:r>
              <a:rPr lang="es" sz="1000">
                <a:solidFill>
                  <a:schemeClr val="lt1"/>
                </a:solidFill>
              </a:rPr>
              <a:t>(</a:t>
            </a:r>
            <a:r>
              <a:rPr lang="es" sz="1000">
                <a:solidFill>
                  <a:srgbClr val="FF9900"/>
                </a:solidFill>
              </a:rPr>
              <a:t>SELECT </a:t>
            </a:r>
            <a:r>
              <a:rPr lang="es" sz="1000">
                <a:solidFill>
                  <a:schemeClr val="lt1"/>
                </a:solidFill>
              </a:rPr>
              <a:t>column_name </a:t>
            </a:r>
            <a:r>
              <a:rPr lang="es" sz="1000">
                <a:solidFill>
                  <a:srgbClr val="FF9900"/>
                </a:solidFill>
              </a:rPr>
              <a:t>FROM </a:t>
            </a:r>
            <a:r>
              <a:rPr lang="es" sz="1000">
                <a:solidFill>
                  <a:schemeClr val="lt1"/>
                </a:solidFill>
              </a:rPr>
              <a:t>table_name </a:t>
            </a:r>
            <a:endParaRPr sz="1000">
              <a:solidFill>
                <a:schemeClr val="lt1"/>
              </a:solidFill>
            </a:endParaRPr>
          </a:p>
          <a:p>
            <a:pPr indent="0" lvl="0" marL="0" rtl="0" algn="l">
              <a:spcBef>
                <a:spcPts val="0"/>
              </a:spcBef>
              <a:spcAft>
                <a:spcPts val="0"/>
              </a:spcAft>
              <a:buNone/>
            </a:pPr>
            <a:r>
              <a:rPr lang="es" sz="1000">
                <a:solidFill>
                  <a:srgbClr val="FF9900"/>
                </a:solidFill>
              </a:rPr>
              <a:t>WHERE </a:t>
            </a:r>
            <a:r>
              <a:rPr lang="es" sz="1000">
                <a:solidFill>
                  <a:schemeClr val="lt1"/>
                </a:solidFill>
              </a:rPr>
              <a:t>condition);</a:t>
            </a:r>
            <a:endParaRPr sz="1000">
              <a:solidFill>
                <a:schemeClr val="lt1"/>
              </a:solidFill>
            </a:endParaRPr>
          </a:p>
        </p:txBody>
      </p:sp>
      <p:sp>
        <p:nvSpPr>
          <p:cNvPr id="640" name="Google Shape;640;p78"/>
          <p:cNvSpPr txBox="1"/>
          <p:nvPr/>
        </p:nvSpPr>
        <p:spPr>
          <a:xfrm>
            <a:off x="5088925" y="2945425"/>
            <a:ext cx="2775300" cy="1085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ProductID = </a:t>
            </a:r>
            <a:r>
              <a:rPr lang="es" sz="1100">
                <a:solidFill>
                  <a:srgbClr val="0070C0"/>
                </a:solidFill>
                <a:latin typeface="DM Sans"/>
                <a:ea typeface="DM Sans"/>
                <a:cs typeface="DM Sans"/>
                <a:sym typeface="DM Sans"/>
              </a:rPr>
              <a:t>ALL</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indent="0" lvl="0" marL="0" rtl="0" algn="l">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&lt;30)</a:t>
            </a:r>
            <a:endParaRPr sz="1100">
              <a:solidFill>
                <a:srgbClr val="0070C0"/>
              </a:solidFill>
              <a:latin typeface="DM Sans"/>
              <a:ea typeface="DM Sans"/>
              <a:cs typeface="DM Sans"/>
              <a:sym typeface="DM Sans"/>
            </a:endParaRPr>
          </a:p>
        </p:txBody>
      </p:sp>
      <p:grpSp>
        <p:nvGrpSpPr>
          <p:cNvPr id="641" name="Google Shape;641;p78"/>
          <p:cNvGrpSpPr/>
          <p:nvPr/>
        </p:nvGrpSpPr>
        <p:grpSpPr>
          <a:xfrm>
            <a:off x="838644" y="433776"/>
            <a:ext cx="449030" cy="500088"/>
            <a:chOff x="473351" y="619523"/>
            <a:chExt cx="738900" cy="738900"/>
          </a:xfrm>
        </p:grpSpPr>
        <p:sp>
          <p:nvSpPr>
            <p:cNvPr id="642" name="Google Shape;642;p7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7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44" name="Google Shape;644;p78"/>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Joins, Agregaciones y</a:t>
            </a:r>
            <a:r>
              <a:rPr b="1" lang="es" sz="4000">
                <a:solidFill>
                  <a:schemeClr val="lt1"/>
                </a:solidFill>
                <a:latin typeface="DM Sans"/>
                <a:ea typeface="DM Sans"/>
                <a:cs typeface="DM Sans"/>
                <a:sym typeface="DM Sans"/>
              </a:rPr>
              <a:t> </a:t>
            </a:r>
            <a:r>
              <a:rPr b="1" lang="es" sz="4000">
                <a:solidFill>
                  <a:srgbClr val="EAFF6A"/>
                </a:solidFill>
                <a:latin typeface="DM Sans"/>
                <a:ea typeface="DM Sans"/>
                <a:cs typeface="DM Sans"/>
                <a:sym typeface="DM Sans"/>
              </a:rPr>
              <a:t>Agrupaciones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JOINS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JOINS</a:t>
            </a:r>
            <a:endParaRPr b="1" i="0" sz="4000" u="none" cap="none" strike="noStrike">
              <a:solidFill>
                <a:schemeClr val="dk1"/>
              </a:solidFill>
              <a:latin typeface="DM Sans"/>
              <a:ea typeface="DM Sans"/>
              <a:cs typeface="DM Sans"/>
              <a:sym typeface="DM Sans"/>
            </a:endParaRPr>
          </a:p>
        </p:txBody>
      </p:sp>
      <p:sp>
        <p:nvSpPr>
          <p:cNvPr id="660" name="Google Shape;660;p8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1" name="Google Shape;661;p8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2" name="Google Shape;662;p81"/>
          <p:cNvSpPr txBox="1"/>
          <p:nvPr/>
        </p:nvSpPr>
        <p:spPr>
          <a:xfrm>
            <a:off x="573900" y="1450575"/>
            <a:ext cx="55011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Una cláusula JOIN se usa para combinar filas de dos o más tablas, en función de una columna relacionada entre ellas. Existen 4 tipos comunes (INNER, LEFT, RIGHT, FULL)</a:t>
            </a:r>
            <a:endParaRPr sz="1350">
              <a:solidFill>
                <a:schemeClr val="dk1"/>
              </a:solidFill>
              <a:latin typeface="DM Sans"/>
              <a:ea typeface="DM Sans"/>
              <a:cs typeface="DM Sans"/>
              <a:sym typeface="DM Sans"/>
            </a:endParaRPr>
          </a:p>
        </p:txBody>
      </p:sp>
      <p:pic>
        <p:nvPicPr>
          <p:cNvPr id="663" name="Google Shape;663;p8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64" name="Google Shape;664;p81"/>
          <p:cNvPicPr preferRelativeResize="0"/>
          <p:nvPr/>
        </p:nvPicPr>
        <p:blipFill>
          <a:blip r:embed="rId4">
            <a:alphaModFix/>
          </a:blip>
          <a:stretch>
            <a:fillRect/>
          </a:stretch>
        </p:blipFill>
        <p:spPr>
          <a:xfrm>
            <a:off x="970263" y="2832250"/>
            <a:ext cx="1711648" cy="1240950"/>
          </a:xfrm>
          <a:prstGeom prst="rect">
            <a:avLst/>
          </a:prstGeom>
          <a:noFill/>
          <a:ln>
            <a:noFill/>
          </a:ln>
        </p:spPr>
      </p:pic>
      <p:pic>
        <p:nvPicPr>
          <p:cNvPr id="665" name="Google Shape;665;p81"/>
          <p:cNvPicPr preferRelativeResize="0"/>
          <p:nvPr/>
        </p:nvPicPr>
        <p:blipFill>
          <a:blip r:embed="rId5">
            <a:alphaModFix/>
          </a:blip>
          <a:stretch>
            <a:fillRect/>
          </a:stretch>
        </p:blipFill>
        <p:spPr>
          <a:xfrm>
            <a:off x="2807072" y="2832250"/>
            <a:ext cx="1711648" cy="1240950"/>
          </a:xfrm>
          <a:prstGeom prst="rect">
            <a:avLst/>
          </a:prstGeom>
          <a:noFill/>
          <a:ln>
            <a:noFill/>
          </a:ln>
        </p:spPr>
      </p:pic>
      <p:pic>
        <p:nvPicPr>
          <p:cNvPr id="666" name="Google Shape;666;p81"/>
          <p:cNvPicPr preferRelativeResize="0"/>
          <p:nvPr/>
        </p:nvPicPr>
        <p:blipFill>
          <a:blip r:embed="rId6">
            <a:alphaModFix/>
          </a:blip>
          <a:stretch>
            <a:fillRect/>
          </a:stretch>
        </p:blipFill>
        <p:spPr>
          <a:xfrm>
            <a:off x="6480691" y="2859362"/>
            <a:ext cx="1636847" cy="1186719"/>
          </a:xfrm>
          <a:prstGeom prst="rect">
            <a:avLst/>
          </a:prstGeom>
          <a:noFill/>
          <a:ln>
            <a:noFill/>
          </a:ln>
        </p:spPr>
      </p:pic>
      <p:pic>
        <p:nvPicPr>
          <p:cNvPr id="667" name="Google Shape;667;p81"/>
          <p:cNvPicPr preferRelativeResize="0"/>
          <p:nvPr/>
        </p:nvPicPr>
        <p:blipFill>
          <a:blip r:embed="rId7">
            <a:alphaModFix/>
          </a:blip>
          <a:stretch>
            <a:fillRect/>
          </a:stretch>
        </p:blipFill>
        <p:spPr>
          <a:xfrm>
            <a:off x="4643881" y="2832250"/>
            <a:ext cx="1711648" cy="1240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INNER, LEFT JOIN</a:t>
            </a:r>
            <a:endParaRPr b="1" i="0" sz="4000" u="none" cap="none" strike="noStrike">
              <a:solidFill>
                <a:schemeClr val="dk1"/>
              </a:solidFill>
              <a:latin typeface="DM Sans"/>
              <a:ea typeface="DM Sans"/>
              <a:cs typeface="DM Sans"/>
              <a:sym typeface="DM Sans"/>
            </a:endParaRPr>
          </a:p>
        </p:txBody>
      </p:sp>
      <p:sp>
        <p:nvSpPr>
          <p:cNvPr id="673" name="Google Shape;673;p8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4" name="Google Shape;674;p8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5" name="Google Shape;675;p82"/>
          <p:cNvSpPr txBox="1"/>
          <p:nvPr/>
        </p:nvSpPr>
        <p:spPr>
          <a:xfrm>
            <a:off x="682475" y="1741975"/>
            <a:ext cx="4980000" cy="631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INNER JOIN selecciona registros que tienen valores coincidentes en ambas tablas.</a:t>
            </a:r>
            <a:endParaRPr sz="1350">
              <a:solidFill>
                <a:schemeClr val="dk1"/>
              </a:solidFill>
              <a:latin typeface="DM Sans"/>
              <a:ea typeface="DM Sans"/>
              <a:cs typeface="DM Sans"/>
              <a:sym typeface="DM Sans"/>
            </a:endParaRPr>
          </a:p>
        </p:txBody>
      </p:sp>
      <p:pic>
        <p:nvPicPr>
          <p:cNvPr id="676" name="Google Shape;676;p8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77" name="Google Shape;677;p82"/>
          <p:cNvPicPr preferRelativeResize="0"/>
          <p:nvPr/>
        </p:nvPicPr>
        <p:blipFill>
          <a:blip r:embed="rId4">
            <a:alphaModFix/>
          </a:blip>
          <a:stretch>
            <a:fillRect/>
          </a:stretch>
        </p:blipFill>
        <p:spPr>
          <a:xfrm>
            <a:off x="6340658" y="1566225"/>
            <a:ext cx="1515027" cy="1098390"/>
          </a:xfrm>
          <a:prstGeom prst="rect">
            <a:avLst/>
          </a:prstGeom>
          <a:noFill/>
          <a:ln>
            <a:noFill/>
          </a:ln>
        </p:spPr>
      </p:pic>
      <p:sp>
        <p:nvSpPr>
          <p:cNvPr id="678" name="Google Shape;678;p82"/>
          <p:cNvSpPr txBox="1"/>
          <p:nvPr/>
        </p:nvSpPr>
        <p:spPr>
          <a:xfrm>
            <a:off x="682475" y="2531375"/>
            <a:ext cx="49800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LEFT JOIN devuelve todos los registros de la tabla de la izquierda (tabla1) y los registros coincidentes de la tabla de la derecha (tabla2).</a:t>
            </a:r>
            <a:endParaRPr sz="1350">
              <a:solidFill>
                <a:schemeClr val="dk1"/>
              </a:solidFill>
              <a:latin typeface="DM Sans"/>
              <a:ea typeface="DM Sans"/>
              <a:cs typeface="DM Sans"/>
              <a:sym typeface="DM Sans"/>
            </a:endParaRPr>
          </a:p>
        </p:txBody>
      </p:sp>
      <p:pic>
        <p:nvPicPr>
          <p:cNvPr id="679" name="Google Shape;679;p82"/>
          <p:cNvPicPr preferRelativeResize="0"/>
          <p:nvPr/>
        </p:nvPicPr>
        <p:blipFill>
          <a:blip r:embed="rId5">
            <a:alphaModFix/>
          </a:blip>
          <a:stretch>
            <a:fillRect/>
          </a:stretch>
        </p:blipFill>
        <p:spPr>
          <a:xfrm>
            <a:off x="6421261" y="2829885"/>
            <a:ext cx="1515027" cy="10983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3"/>
          <p:cNvSpPr txBox="1"/>
          <p:nvPr/>
        </p:nvSpPr>
        <p:spPr>
          <a:xfrm>
            <a:off x="501450" y="8069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INNER, LEFT JOIN ejemplos</a:t>
            </a:r>
            <a:endParaRPr b="1" i="0" sz="4000" u="none" cap="none" strike="noStrike">
              <a:solidFill>
                <a:schemeClr val="dk1"/>
              </a:solidFill>
              <a:latin typeface="DM Sans"/>
              <a:ea typeface="DM Sans"/>
              <a:cs typeface="DM Sans"/>
              <a:sym typeface="DM Sans"/>
            </a:endParaRPr>
          </a:p>
        </p:txBody>
      </p:sp>
      <p:sp>
        <p:nvSpPr>
          <p:cNvPr id="685" name="Google Shape;685;p83"/>
          <p:cNvSpPr txBox="1"/>
          <p:nvPr/>
        </p:nvSpPr>
        <p:spPr>
          <a:xfrm>
            <a:off x="1349274" y="3064275"/>
            <a:ext cx="2852700" cy="1254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Customers.CustomerName, Orders.OrderID</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Orders</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INNER JOIN  </a:t>
            </a:r>
            <a:r>
              <a:rPr lang="es" sz="1100">
                <a:solidFill>
                  <a:schemeClr val="dk1"/>
                </a:solidFill>
                <a:latin typeface="DM Sans"/>
                <a:ea typeface="DM Sans"/>
                <a:cs typeface="DM Sans"/>
                <a:sym typeface="DM Sans"/>
              </a:rPr>
              <a:t>Customers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Orders.CustomerID= Customers.CustomerID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Customers.CustomerName</a:t>
            </a:r>
            <a:endParaRPr sz="1100">
              <a:solidFill>
                <a:srgbClr val="0070C0"/>
              </a:solidFill>
              <a:latin typeface="DM Sans"/>
              <a:ea typeface="DM Sans"/>
              <a:cs typeface="DM Sans"/>
              <a:sym typeface="DM Sans"/>
            </a:endParaRPr>
          </a:p>
        </p:txBody>
      </p:sp>
      <p:sp>
        <p:nvSpPr>
          <p:cNvPr id="686" name="Google Shape;686;p83"/>
          <p:cNvSpPr txBox="1"/>
          <p:nvPr/>
        </p:nvSpPr>
        <p:spPr>
          <a:xfrm>
            <a:off x="1601095" y="1545800"/>
            <a:ext cx="2659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 </a:t>
            </a:r>
            <a:r>
              <a:rPr b="1" lang="es" sz="1350">
                <a:latin typeface="DM Sans"/>
                <a:ea typeface="DM Sans"/>
                <a:cs typeface="DM Sans"/>
                <a:sym typeface="DM Sans"/>
              </a:rPr>
              <a:t>INNER JOIN</a:t>
            </a:r>
            <a:endParaRPr b="1" sz="1350">
              <a:solidFill>
                <a:srgbClr val="000000"/>
              </a:solidFill>
              <a:latin typeface="DM Sans"/>
              <a:ea typeface="DM Sans"/>
              <a:cs typeface="DM Sans"/>
              <a:sym typeface="DM Sans"/>
            </a:endParaRPr>
          </a:p>
        </p:txBody>
      </p:sp>
      <p:sp>
        <p:nvSpPr>
          <p:cNvPr id="687" name="Google Shape;687;p83"/>
          <p:cNvSpPr txBox="1"/>
          <p:nvPr/>
        </p:nvSpPr>
        <p:spPr>
          <a:xfrm>
            <a:off x="1349281" y="272799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688" name="Google Shape;688;p83"/>
          <p:cNvSpPr txBox="1"/>
          <p:nvPr/>
        </p:nvSpPr>
        <p:spPr>
          <a:xfrm>
            <a:off x="5019205" y="272798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689" name="Google Shape;689;p83"/>
          <p:cNvPicPr preferRelativeResize="0"/>
          <p:nvPr/>
        </p:nvPicPr>
        <p:blipFill>
          <a:blip r:embed="rId3">
            <a:alphaModFix/>
          </a:blip>
          <a:stretch>
            <a:fillRect/>
          </a:stretch>
        </p:blipFill>
        <p:spPr>
          <a:xfrm>
            <a:off x="1195625" y="1501317"/>
            <a:ext cx="442800" cy="404557"/>
          </a:xfrm>
          <a:prstGeom prst="rect">
            <a:avLst/>
          </a:prstGeom>
          <a:noFill/>
          <a:ln>
            <a:noFill/>
          </a:ln>
        </p:spPr>
      </p:pic>
      <p:sp>
        <p:nvSpPr>
          <p:cNvPr id="690" name="Google Shape;690;p83"/>
          <p:cNvSpPr txBox="1"/>
          <p:nvPr/>
        </p:nvSpPr>
        <p:spPr>
          <a:xfrm>
            <a:off x="959575" y="1861413"/>
            <a:ext cx="3242400" cy="80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indent="0" lvl="0" marL="0" rtl="0" algn="l">
              <a:spcBef>
                <a:spcPts val="0"/>
              </a:spcBef>
              <a:spcAft>
                <a:spcPts val="0"/>
              </a:spcAft>
              <a:buNone/>
            </a:pPr>
            <a:r>
              <a:rPr lang="es" sz="1000">
                <a:solidFill>
                  <a:srgbClr val="FF9900"/>
                </a:solidFill>
              </a:rPr>
              <a:t>INNER JOIN </a:t>
            </a:r>
            <a:r>
              <a:rPr lang="es" sz="1000">
                <a:solidFill>
                  <a:schemeClr val="lt1"/>
                </a:solidFill>
              </a:rPr>
              <a:t> table2</a:t>
            </a:r>
            <a:endParaRPr sz="1000">
              <a:solidFill>
                <a:schemeClr val="lt1"/>
              </a:solidFill>
            </a:endParaRPr>
          </a:p>
          <a:p>
            <a:pPr indent="0" lvl="0" marL="0" rtl="0" algn="l">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rgbClr val="FF9900"/>
              </a:solidFill>
            </a:endParaRPr>
          </a:p>
        </p:txBody>
      </p:sp>
      <p:sp>
        <p:nvSpPr>
          <p:cNvPr id="691" name="Google Shape;691;p83"/>
          <p:cNvSpPr txBox="1"/>
          <p:nvPr/>
        </p:nvSpPr>
        <p:spPr>
          <a:xfrm>
            <a:off x="4835225" y="3064275"/>
            <a:ext cx="30381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Customers.CustomerName, Orders.OrderID</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LEFT JOIN  </a:t>
            </a:r>
            <a:r>
              <a:rPr lang="es" sz="1100">
                <a:latin typeface="DM Sans"/>
                <a:ea typeface="DM Sans"/>
                <a:cs typeface="DM Sans"/>
                <a:sym typeface="DM Sans"/>
              </a:rPr>
              <a:t>Orders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Customers.CustomerID= Orders.CustomerID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Customers.CustomerName</a:t>
            </a:r>
            <a:endParaRPr sz="1100">
              <a:latin typeface="DM Sans"/>
              <a:ea typeface="DM Sans"/>
              <a:cs typeface="DM Sans"/>
              <a:sym typeface="DM Sans"/>
            </a:endParaRPr>
          </a:p>
        </p:txBody>
      </p:sp>
      <p:sp>
        <p:nvSpPr>
          <p:cNvPr id="692" name="Google Shape;692;p83"/>
          <p:cNvSpPr txBox="1"/>
          <p:nvPr/>
        </p:nvSpPr>
        <p:spPr>
          <a:xfrm>
            <a:off x="5213820" y="1545788"/>
            <a:ext cx="26595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350">
                <a:solidFill>
                  <a:srgbClr val="000000"/>
                </a:solidFill>
                <a:latin typeface="DM Sans"/>
                <a:ea typeface="DM Sans"/>
                <a:cs typeface="DM Sans"/>
                <a:sym typeface="DM Sans"/>
              </a:rPr>
              <a:t>Estructura </a:t>
            </a:r>
            <a:r>
              <a:rPr b="1" lang="es" sz="1350">
                <a:latin typeface="DM Sans"/>
                <a:ea typeface="DM Sans"/>
                <a:cs typeface="DM Sans"/>
                <a:sym typeface="DM Sans"/>
              </a:rPr>
              <a:t>LEFT JOIN</a:t>
            </a:r>
            <a:endParaRPr b="1" sz="1350">
              <a:solidFill>
                <a:srgbClr val="000000"/>
              </a:solidFill>
              <a:latin typeface="DM Sans"/>
              <a:ea typeface="DM Sans"/>
              <a:cs typeface="DM Sans"/>
              <a:sym typeface="DM Sans"/>
            </a:endParaRPr>
          </a:p>
        </p:txBody>
      </p:sp>
      <p:pic>
        <p:nvPicPr>
          <p:cNvPr id="693" name="Google Shape;693;p83"/>
          <p:cNvPicPr preferRelativeResize="0"/>
          <p:nvPr/>
        </p:nvPicPr>
        <p:blipFill>
          <a:blip r:embed="rId3">
            <a:alphaModFix/>
          </a:blip>
          <a:stretch>
            <a:fillRect/>
          </a:stretch>
        </p:blipFill>
        <p:spPr>
          <a:xfrm>
            <a:off x="4771025" y="1501329"/>
            <a:ext cx="442800" cy="404557"/>
          </a:xfrm>
          <a:prstGeom prst="rect">
            <a:avLst/>
          </a:prstGeom>
          <a:noFill/>
          <a:ln>
            <a:noFill/>
          </a:ln>
        </p:spPr>
      </p:pic>
      <p:sp>
        <p:nvSpPr>
          <p:cNvPr id="694" name="Google Shape;694;p83"/>
          <p:cNvSpPr txBox="1"/>
          <p:nvPr/>
        </p:nvSpPr>
        <p:spPr>
          <a:xfrm>
            <a:off x="4835225" y="1861400"/>
            <a:ext cx="3242400" cy="800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indent="0" lvl="0" marL="0" rtl="0" algn="l">
              <a:spcBef>
                <a:spcPts val="0"/>
              </a:spcBef>
              <a:spcAft>
                <a:spcPts val="0"/>
              </a:spcAft>
              <a:buNone/>
            </a:pPr>
            <a:r>
              <a:rPr lang="es" sz="1000">
                <a:solidFill>
                  <a:srgbClr val="FF9900"/>
                </a:solidFill>
              </a:rPr>
              <a:t>LEFT JOIN </a:t>
            </a:r>
            <a:r>
              <a:rPr lang="es" sz="1000">
                <a:solidFill>
                  <a:schemeClr val="lt1"/>
                </a:solidFill>
              </a:rPr>
              <a:t> table2</a:t>
            </a:r>
            <a:endParaRPr sz="1000">
              <a:solidFill>
                <a:schemeClr val="lt1"/>
              </a:solidFill>
            </a:endParaRPr>
          </a:p>
          <a:p>
            <a:pPr indent="0" lvl="0" marL="0" rtl="0" algn="l">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p:txBody>
      </p:sp>
      <p:grpSp>
        <p:nvGrpSpPr>
          <p:cNvPr id="695" name="Google Shape;695;p83"/>
          <p:cNvGrpSpPr/>
          <p:nvPr/>
        </p:nvGrpSpPr>
        <p:grpSpPr>
          <a:xfrm>
            <a:off x="838644" y="433776"/>
            <a:ext cx="449030" cy="500088"/>
            <a:chOff x="473351" y="619523"/>
            <a:chExt cx="738900" cy="738900"/>
          </a:xfrm>
        </p:grpSpPr>
        <p:sp>
          <p:nvSpPr>
            <p:cNvPr id="696" name="Google Shape;696;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p8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698" name="Google Shape;698;p83"/>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RIGHT, FULL JOIN</a:t>
            </a:r>
            <a:endParaRPr b="1" i="0" sz="4000" u="none" cap="none" strike="noStrike">
              <a:solidFill>
                <a:schemeClr val="dk1"/>
              </a:solidFill>
              <a:latin typeface="DM Sans"/>
              <a:ea typeface="DM Sans"/>
              <a:cs typeface="DM Sans"/>
              <a:sym typeface="DM Sans"/>
            </a:endParaRPr>
          </a:p>
        </p:txBody>
      </p:sp>
      <p:sp>
        <p:nvSpPr>
          <p:cNvPr id="704" name="Google Shape;704;p8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5" name="Google Shape;705;p8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6" name="Google Shape;706;p84"/>
          <p:cNvSpPr txBox="1"/>
          <p:nvPr/>
        </p:nvSpPr>
        <p:spPr>
          <a:xfrm>
            <a:off x="682475" y="1671775"/>
            <a:ext cx="49800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LEFT devuelve todos los registros de la tabla de la derecha (tabla2) y los registros coincidentes de la tabla de la izquierda (tabla1).</a:t>
            </a:r>
            <a:endParaRPr sz="1350">
              <a:solidFill>
                <a:schemeClr val="dk1"/>
              </a:solidFill>
              <a:latin typeface="DM Sans"/>
              <a:ea typeface="DM Sans"/>
              <a:cs typeface="DM Sans"/>
              <a:sym typeface="DM Sans"/>
            </a:endParaRPr>
          </a:p>
        </p:txBody>
      </p:sp>
      <p:pic>
        <p:nvPicPr>
          <p:cNvPr id="707" name="Google Shape;707;p84"/>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708" name="Google Shape;708;p84"/>
          <p:cNvSpPr txBox="1"/>
          <p:nvPr/>
        </p:nvSpPr>
        <p:spPr>
          <a:xfrm>
            <a:off x="682475" y="2629275"/>
            <a:ext cx="49800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FULL OUTER JOIN devuelve todos los registros cuando hay una coincidencia en los registros de la tabla izquierda (tabla1) o derecha (tabla2).</a:t>
            </a:r>
            <a:endParaRPr sz="1350">
              <a:solidFill>
                <a:schemeClr val="dk1"/>
              </a:solidFill>
              <a:latin typeface="DM Sans"/>
              <a:ea typeface="DM Sans"/>
              <a:cs typeface="DM Sans"/>
              <a:sym typeface="DM Sans"/>
            </a:endParaRPr>
          </a:p>
        </p:txBody>
      </p:sp>
      <p:pic>
        <p:nvPicPr>
          <p:cNvPr id="709" name="Google Shape;709;p84"/>
          <p:cNvPicPr preferRelativeResize="0"/>
          <p:nvPr/>
        </p:nvPicPr>
        <p:blipFill>
          <a:blip r:embed="rId4">
            <a:alphaModFix/>
          </a:blip>
          <a:stretch>
            <a:fillRect/>
          </a:stretch>
        </p:blipFill>
        <p:spPr>
          <a:xfrm>
            <a:off x="6240201" y="1366975"/>
            <a:ext cx="1905000" cy="1381125"/>
          </a:xfrm>
          <a:prstGeom prst="rect">
            <a:avLst/>
          </a:prstGeom>
          <a:noFill/>
          <a:ln>
            <a:noFill/>
          </a:ln>
        </p:spPr>
      </p:pic>
      <p:pic>
        <p:nvPicPr>
          <p:cNvPr id="710" name="Google Shape;710;p84"/>
          <p:cNvPicPr preferRelativeResize="0"/>
          <p:nvPr/>
        </p:nvPicPr>
        <p:blipFill>
          <a:blip r:embed="rId5">
            <a:alphaModFix/>
          </a:blip>
          <a:stretch>
            <a:fillRect/>
          </a:stretch>
        </p:blipFill>
        <p:spPr>
          <a:xfrm>
            <a:off x="6281826" y="3093238"/>
            <a:ext cx="1821749" cy="13207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WHERE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nvSpPr>
        <p:spPr>
          <a:xfrm>
            <a:off x="501450" y="752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RIGHT, FULL JOIN ejemplos</a:t>
            </a:r>
            <a:endParaRPr b="1" i="0" sz="4000" u="none" cap="none" strike="noStrike">
              <a:solidFill>
                <a:schemeClr val="dk1"/>
              </a:solidFill>
              <a:latin typeface="DM Sans"/>
              <a:ea typeface="DM Sans"/>
              <a:cs typeface="DM Sans"/>
              <a:sym typeface="DM Sans"/>
            </a:endParaRPr>
          </a:p>
        </p:txBody>
      </p:sp>
      <p:sp>
        <p:nvSpPr>
          <p:cNvPr id="716" name="Google Shape;716;p85"/>
          <p:cNvSpPr txBox="1"/>
          <p:nvPr/>
        </p:nvSpPr>
        <p:spPr>
          <a:xfrm>
            <a:off x="1085625" y="3235150"/>
            <a:ext cx="2954700" cy="12546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Orders.OrderID, Employees.LastName, Employees.FirstName</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Orders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RIGHT JOIN  </a:t>
            </a:r>
            <a:r>
              <a:rPr lang="es" sz="1100">
                <a:solidFill>
                  <a:schemeClr val="dk1"/>
                </a:solidFill>
                <a:latin typeface="DM Sans"/>
                <a:ea typeface="DM Sans"/>
                <a:cs typeface="DM Sans"/>
                <a:sym typeface="DM Sans"/>
              </a:rPr>
              <a:t>Employees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Orders.EmployeeID= Employees.EmployeeID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Orders.OrderID</a:t>
            </a:r>
            <a:endParaRPr sz="1100">
              <a:solidFill>
                <a:srgbClr val="0070C0"/>
              </a:solidFill>
              <a:latin typeface="DM Sans"/>
              <a:ea typeface="DM Sans"/>
              <a:cs typeface="DM Sans"/>
              <a:sym typeface="DM Sans"/>
            </a:endParaRPr>
          </a:p>
        </p:txBody>
      </p:sp>
      <p:sp>
        <p:nvSpPr>
          <p:cNvPr id="717" name="Google Shape;717;p85"/>
          <p:cNvSpPr txBox="1"/>
          <p:nvPr/>
        </p:nvSpPr>
        <p:spPr>
          <a:xfrm>
            <a:off x="1380845" y="1700125"/>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RIGHT JOIN</a:t>
            </a:r>
            <a:endParaRPr b="1" sz="1600">
              <a:solidFill>
                <a:srgbClr val="000000"/>
              </a:solidFill>
              <a:latin typeface="DM Sans"/>
              <a:ea typeface="DM Sans"/>
              <a:cs typeface="DM Sans"/>
              <a:sym typeface="DM Sans"/>
            </a:endParaRPr>
          </a:p>
        </p:txBody>
      </p:sp>
      <p:sp>
        <p:nvSpPr>
          <p:cNvPr id="718" name="Google Shape;718;p85"/>
          <p:cNvSpPr txBox="1"/>
          <p:nvPr/>
        </p:nvSpPr>
        <p:spPr>
          <a:xfrm>
            <a:off x="1129031" y="29504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719" name="Google Shape;719;p85"/>
          <p:cNvSpPr txBox="1"/>
          <p:nvPr/>
        </p:nvSpPr>
        <p:spPr>
          <a:xfrm>
            <a:off x="4798955" y="29504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720" name="Google Shape;720;p85"/>
          <p:cNvPicPr preferRelativeResize="0"/>
          <p:nvPr/>
        </p:nvPicPr>
        <p:blipFill>
          <a:blip r:embed="rId3">
            <a:alphaModFix/>
          </a:blip>
          <a:stretch>
            <a:fillRect/>
          </a:stretch>
        </p:blipFill>
        <p:spPr>
          <a:xfrm>
            <a:off x="938050" y="1655642"/>
            <a:ext cx="442800" cy="404557"/>
          </a:xfrm>
          <a:prstGeom prst="rect">
            <a:avLst/>
          </a:prstGeom>
          <a:noFill/>
          <a:ln>
            <a:noFill/>
          </a:ln>
        </p:spPr>
      </p:pic>
      <p:sp>
        <p:nvSpPr>
          <p:cNvPr id="721" name="Google Shape;721;p85"/>
          <p:cNvSpPr txBox="1"/>
          <p:nvPr/>
        </p:nvSpPr>
        <p:spPr>
          <a:xfrm>
            <a:off x="797925" y="1996150"/>
            <a:ext cx="32424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indent="0" lvl="0" marL="0" rtl="0" algn="l">
              <a:spcBef>
                <a:spcPts val="0"/>
              </a:spcBef>
              <a:spcAft>
                <a:spcPts val="0"/>
              </a:spcAft>
              <a:buNone/>
            </a:pPr>
            <a:r>
              <a:rPr lang="es" sz="1000">
                <a:solidFill>
                  <a:srgbClr val="FF9900"/>
                </a:solidFill>
              </a:rPr>
              <a:t>RIGHT JOIN </a:t>
            </a:r>
            <a:r>
              <a:rPr lang="es" sz="1000">
                <a:solidFill>
                  <a:schemeClr val="lt1"/>
                </a:solidFill>
              </a:rPr>
              <a:t> table2</a:t>
            </a:r>
            <a:endParaRPr sz="1000">
              <a:solidFill>
                <a:schemeClr val="lt1"/>
              </a:solidFill>
            </a:endParaRPr>
          </a:p>
          <a:p>
            <a:pPr indent="0" lvl="0" marL="0" rtl="0" algn="l">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condition</a:t>
            </a:r>
            <a:endParaRPr sz="1000">
              <a:solidFill>
                <a:srgbClr val="FF9900"/>
              </a:solidFill>
            </a:endParaRPr>
          </a:p>
        </p:txBody>
      </p:sp>
      <p:sp>
        <p:nvSpPr>
          <p:cNvPr id="722" name="Google Shape;722;p85"/>
          <p:cNvSpPr txBox="1"/>
          <p:nvPr/>
        </p:nvSpPr>
        <p:spPr>
          <a:xfrm>
            <a:off x="4614975" y="3286725"/>
            <a:ext cx="30381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Customers.CustomerName, Orders.OrderID</a:t>
            </a:r>
            <a:endParaRPr sz="1100">
              <a:solidFill>
                <a:schemeClr val="dk1"/>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INNER JOIN  </a:t>
            </a:r>
            <a:r>
              <a:rPr lang="es" sz="1100">
                <a:latin typeface="DM Sans"/>
                <a:ea typeface="DM Sans"/>
                <a:cs typeface="DM Sans"/>
                <a:sym typeface="DM Sans"/>
              </a:rPr>
              <a:t>Orders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Customers.CustomerID= Orders.CustomerID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Customers.CustomerName</a:t>
            </a:r>
            <a:endParaRPr sz="1100">
              <a:latin typeface="DM Sans"/>
              <a:ea typeface="DM Sans"/>
              <a:cs typeface="DM Sans"/>
              <a:sym typeface="DM Sans"/>
            </a:endParaRPr>
          </a:p>
        </p:txBody>
      </p:sp>
      <p:sp>
        <p:nvSpPr>
          <p:cNvPr id="723" name="Google Shape;723;p85"/>
          <p:cNvSpPr txBox="1"/>
          <p:nvPr/>
        </p:nvSpPr>
        <p:spPr>
          <a:xfrm>
            <a:off x="4993420" y="1655650"/>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FULL JOIN</a:t>
            </a:r>
            <a:endParaRPr b="1" sz="1600">
              <a:solidFill>
                <a:srgbClr val="000000"/>
              </a:solidFill>
              <a:latin typeface="DM Sans"/>
              <a:ea typeface="DM Sans"/>
              <a:cs typeface="DM Sans"/>
              <a:sym typeface="DM Sans"/>
            </a:endParaRPr>
          </a:p>
        </p:txBody>
      </p:sp>
      <p:pic>
        <p:nvPicPr>
          <p:cNvPr id="724" name="Google Shape;724;p85"/>
          <p:cNvPicPr preferRelativeResize="0"/>
          <p:nvPr/>
        </p:nvPicPr>
        <p:blipFill>
          <a:blip r:embed="rId3">
            <a:alphaModFix/>
          </a:blip>
          <a:stretch>
            <a:fillRect/>
          </a:stretch>
        </p:blipFill>
        <p:spPr>
          <a:xfrm>
            <a:off x="4614975" y="1655642"/>
            <a:ext cx="442800" cy="404557"/>
          </a:xfrm>
          <a:prstGeom prst="rect">
            <a:avLst/>
          </a:prstGeom>
          <a:noFill/>
          <a:ln>
            <a:noFill/>
          </a:ln>
        </p:spPr>
      </p:pic>
      <p:sp>
        <p:nvSpPr>
          <p:cNvPr id="725" name="Google Shape;725;p85"/>
          <p:cNvSpPr txBox="1"/>
          <p:nvPr/>
        </p:nvSpPr>
        <p:spPr>
          <a:xfrm>
            <a:off x="4614975" y="2035138"/>
            <a:ext cx="32424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indent="0" lvl="0" marL="0" rtl="0" algn="l">
              <a:spcBef>
                <a:spcPts val="0"/>
              </a:spcBef>
              <a:spcAft>
                <a:spcPts val="0"/>
              </a:spcAft>
              <a:buNone/>
            </a:pPr>
            <a:r>
              <a:rPr lang="es" sz="1000">
                <a:solidFill>
                  <a:srgbClr val="FF9900"/>
                </a:solidFill>
              </a:rPr>
              <a:t>FULL OUTER JOIN </a:t>
            </a:r>
            <a:r>
              <a:rPr lang="es" sz="1000">
                <a:solidFill>
                  <a:schemeClr val="lt1"/>
                </a:solidFill>
              </a:rPr>
              <a:t> table2</a:t>
            </a:r>
            <a:endParaRPr sz="1000">
              <a:solidFill>
                <a:schemeClr val="lt1"/>
              </a:solidFill>
            </a:endParaRPr>
          </a:p>
          <a:p>
            <a:pPr indent="0" lvl="0" marL="0" rtl="0" algn="l">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condition</a:t>
            </a:r>
            <a:endParaRPr sz="1000">
              <a:solidFill>
                <a:schemeClr val="lt1"/>
              </a:solidFill>
            </a:endParaRPr>
          </a:p>
        </p:txBody>
      </p:sp>
      <p:grpSp>
        <p:nvGrpSpPr>
          <p:cNvPr id="726" name="Google Shape;726;p85"/>
          <p:cNvGrpSpPr/>
          <p:nvPr/>
        </p:nvGrpSpPr>
        <p:grpSpPr>
          <a:xfrm>
            <a:off x="838644" y="433776"/>
            <a:ext cx="449030" cy="500088"/>
            <a:chOff x="473351" y="619523"/>
            <a:chExt cx="738900" cy="738900"/>
          </a:xfrm>
        </p:grpSpPr>
        <p:sp>
          <p:nvSpPr>
            <p:cNvPr id="727" name="Google Shape;727;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85"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29" name="Google Shape;729;p85"/>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GROUP BY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GROUP BY</a:t>
            </a:r>
            <a:endParaRPr b="1" i="0" sz="4000" u="none" cap="none" strike="noStrike">
              <a:solidFill>
                <a:schemeClr val="dk1"/>
              </a:solidFill>
              <a:latin typeface="DM Sans"/>
              <a:ea typeface="DM Sans"/>
              <a:cs typeface="DM Sans"/>
              <a:sym typeface="DM Sans"/>
            </a:endParaRPr>
          </a:p>
        </p:txBody>
      </p:sp>
      <p:sp>
        <p:nvSpPr>
          <p:cNvPr id="740" name="Google Shape;740;p8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1" name="Google Shape;741;p8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2" name="Google Shape;742;p87"/>
          <p:cNvSpPr txBox="1"/>
          <p:nvPr/>
        </p:nvSpPr>
        <p:spPr>
          <a:xfrm>
            <a:off x="722700" y="1247413"/>
            <a:ext cx="4763700" cy="15873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Agrupa filas que tienen los mismos valores en filas de resumen, como "encontrar la cantidad de clientes en cada país".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usa a menudo con funciones agregadas (COUNT(), MAX(), MIN(), SUM(), AVG()) para agrupar el conjunto de resultados por una o más columnas.</a:t>
            </a:r>
            <a:endParaRPr sz="1350">
              <a:solidFill>
                <a:schemeClr val="dk1"/>
              </a:solidFill>
              <a:latin typeface="DM Sans"/>
              <a:ea typeface="DM Sans"/>
              <a:cs typeface="DM Sans"/>
              <a:sym typeface="DM Sans"/>
            </a:endParaRPr>
          </a:p>
        </p:txBody>
      </p:sp>
      <p:pic>
        <p:nvPicPr>
          <p:cNvPr id="743" name="Google Shape;743;p87"/>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744" name="Google Shape;744;p87"/>
          <p:cNvPicPr preferRelativeResize="0"/>
          <p:nvPr/>
        </p:nvPicPr>
        <p:blipFill>
          <a:blip r:embed="rId4">
            <a:alphaModFix/>
          </a:blip>
          <a:stretch>
            <a:fillRect/>
          </a:stretch>
        </p:blipFill>
        <p:spPr>
          <a:xfrm>
            <a:off x="5742225" y="1446325"/>
            <a:ext cx="2872275" cy="2872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8"/>
          <p:cNvSpPr txBox="1"/>
          <p:nvPr/>
        </p:nvSpPr>
        <p:spPr>
          <a:xfrm>
            <a:off x="501450" y="9338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GROUP BY ejemplos</a:t>
            </a:r>
            <a:endParaRPr b="1" i="0" sz="4000" u="none" cap="none" strike="noStrike">
              <a:solidFill>
                <a:schemeClr val="dk1"/>
              </a:solidFill>
              <a:latin typeface="DM Sans"/>
              <a:ea typeface="DM Sans"/>
              <a:cs typeface="DM Sans"/>
              <a:sym typeface="DM Sans"/>
            </a:endParaRPr>
          </a:p>
        </p:txBody>
      </p:sp>
      <p:sp>
        <p:nvSpPr>
          <p:cNvPr id="750" name="Google Shape;750;p88"/>
          <p:cNvSpPr txBox="1"/>
          <p:nvPr/>
        </p:nvSpPr>
        <p:spPr>
          <a:xfrm>
            <a:off x="1048950" y="3423375"/>
            <a:ext cx="355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GROUP BY </a:t>
            </a:r>
            <a:r>
              <a:rPr lang="es" sz="1100">
                <a:latin typeface="DM Sans"/>
                <a:ea typeface="DM Sans"/>
                <a:cs typeface="DM Sans"/>
                <a:sym typeface="DM Sans"/>
              </a:rPr>
              <a:t>Country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DESC</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chemeClr val="dk1"/>
              </a:solidFill>
              <a:latin typeface="DM Sans"/>
              <a:ea typeface="DM Sans"/>
              <a:cs typeface="DM Sans"/>
              <a:sym typeface="DM Sans"/>
            </a:endParaRPr>
          </a:p>
        </p:txBody>
      </p:sp>
      <p:sp>
        <p:nvSpPr>
          <p:cNvPr id="751" name="Google Shape;751;p88"/>
          <p:cNvSpPr txBox="1"/>
          <p:nvPr/>
        </p:nvSpPr>
        <p:spPr>
          <a:xfrm>
            <a:off x="5646382" y="1942350"/>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752" name="Google Shape;752;p88"/>
          <p:cNvSpPr txBox="1"/>
          <p:nvPr/>
        </p:nvSpPr>
        <p:spPr>
          <a:xfrm>
            <a:off x="1421306" y="30005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753" name="Google Shape;753;p88"/>
          <p:cNvSpPr txBox="1"/>
          <p:nvPr/>
        </p:nvSpPr>
        <p:spPr>
          <a:xfrm>
            <a:off x="5355530" y="3000550"/>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754" name="Google Shape;754;p88"/>
          <p:cNvPicPr preferRelativeResize="0"/>
          <p:nvPr/>
        </p:nvPicPr>
        <p:blipFill>
          <a:blip r:embed="rId3">
            <a:alphaModFix/>
          </a:blip>
          <a:stretch>
            <a:fillRect/>
          </a:stretch>
        </p:blipFill>
        <p:spPr>
          <a:xfrm>
            <a:off x="5071125" y="1853275"/>
            <a:ext cx="540425" cy="493729"/>
          </a:xfrm>
          <a:prstGeom prst="rect">
            <a:avLst/>
          </a:prstGeom>
          <a:noFill/>
          <a:ln>
            <a:noFill/>
          </a:ln>
        </p:spPr>
      </p:pic>
      <p:sp>
        <p:nvSpPr>
          <p:cNvPr id="755" name="Google Shape;755;p88"/>
          <p:cNvSpPr txBox="1"/>
          <p:nvPr/>
        </p:nvSpPr>
        <p:spPr>
          <a:xfrm>
            <a:off x="1206725" y="1853275"/>
            <a:ext cx="34848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condition </a:t>
            </a:r>
            <a:r>
              <a:rPr lang="es" sz="1000">
                <a:solidFill>
                  <a:srgbClr val="FF9900"/>
                </a:solidFill>
              </a:rPr>
              <a:t> </a:t>
            </a:r>
            <a:endParaRPr sz="1000">
              <a:solidFill>
                <a:schemeClr val="lt1"/>
              </a:solidFill>
            </a:endParaRPr>
          </a:p>
          <a:p>
            <a:pPr indent="0" lvl="0" marL="0" rtl="0" algn="l">
              <a:spcBef>
                <a:spcPts val="0"/>
              </a:spcBef>
              <a:spcAft>
                <a:spcPts val="0"/>
              </a:spcAft>
              <a:buNone/>
            </a:pPr>
            <a:r>
              <a:rPr lang="es" sz="1000">
                <a:solidFill>
                  <a:srgbClr val="FF9900"/>
                </a:solidFill>
              </a:rPr>
              <a:t>GROUP BY </a:t>
            </a:r>
            <a:r>
              <a:rPr lang="es" sz="1000">
                <a:solidFill>
                  <a:schemeClr val="lt1"/>
                </a:solidFill>
              </a:rPr>
              <a:t>column_name(s) </a:t>
            </a:r>
            <a:endParaRPr sz="1000">
              <a:solidFill>
                <a:schemeClr val="lt1"/>
              </a:solidFill>
            </a:endParaRPr>
          </a:p>
          <a:p>
            <a:pPr indent="0" lvl="0" marL="0" rtl="0" algn="l">
              <a:spcBef>
                <a:spcPts val="0"/>
              </a:spcBef>
              <a:spcAft>
                <a:spcPts val="0"/>
              </a:spcAft>
              <a:buNone/>
            </a:pPr>
            <a:r>
              <a:rPr lang="es" sz="1000">
                <a:solidFill>
                  <a:srgbClr val="FF9900"/>
                </a:solidFill>
              </a:rPr>
              <a:t>ORDER BY </a:t>
            </a:r>
            <a:r>
              <a:rPr lang="es" sz="1000">
                <a:solidFill>
                  <a:schemeClr val="lt1"/>
                </a:solidFill>
              </a:rPr>
              <a:t>column_name(s);</a:t>
            </a:r>
            <a:endParaRPr sz="1000">
              <a:solidFill>
                <a:schemeClr val="lt1"/>
              </a:solidFill>
            </a:endParaRPr>
          </a:p>
        </p:txBody>
      </p:sp>
      <p:sp>
        <p:nvSpPr>
          <p:cNvPr id="756" name="Google Shape;756;p88"/>
          <p:cNvSpPr txBox="1"/>
          <p:nvPr/>
        </p:nvSpPr>
        <p:spPr>
          <a:xfrm>
            <a:off x="5071125" y="3302400"/>
            <a:ext cx="2775300" cy="915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GROUP BY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ORDER BY COUNT </a:t>
            </a:r>
            <a:r>
              <a:rPr lang="es" sz="1100">
                <a:solidFill>
                  <a:schemeClr val="dk1"/>
                </a:solidFill>
                <a:latin typeface="DM Sans"/>
                <a:ea typeface="DM Sans"/>
                <a:cs typeface="DM Sans"/>
                <a:sym typeface="DM Sans"/>
              </a:rPr>
              <a:t>(CustomerID)</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DESC</a:t>
            </a:r>
            <a:endParaRPr sz="1100">
              <a:solidFill>
                <a:schemeClr val="dk1"/>
              </a:solidFill>
              <a:latin typeface="DM Sans"/>
              <a:ea typeface="DM Sans"/>
              <a:cs typeface="DM Sans"/>
              <a:sym typeface="DM Sans"/>
            </a:endParaRPr>
          </a:p>
        </p:txBody>
      </p:sp>
      <p:grpSp>
        <p:nvGrpSpPr>
          <p:cNvPr id="757" name="Google Shape;757;p88"/>
          <p:cNvGrpSpPr/>
          <p:nvPr/>
        </p:nvGrpSpPr>
        <p:grpSpPr>
          <a:xfrm>
            <a:off x="838644" y="433776"/>
            <a:ext cx="449030" cy="500088"/>
            <a:chOff x="473351" y="619523"/>
            <a:chExt cx="738900" cy="738900"/>
          </a:xfrm>
        </p:grpSpPr>
        <p:sp>
          <p:nvSpPr>
            <p:cNvPr id="758" name="Google Shape;758;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9" name="Google Shape;759;p88"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60" name="Google Shape;760;p88"/>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HAVING</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HAVING</a:t>
            </a:r>
            <a:endParaRPr b="1" i="0" sz="4000" u="none" cap="none" strike="noStrike">
              <a:solidFill>
                <a:schemeClr val="dk1"/>
              </a:solidFill>
              <a:latin typeface="DM Sans"/>
              <a:ea typeface="DM Sans"/>
              <a:cs typeface="DM Sans"/>
              <a:sym typeface="DM Sans"/>
            </a:endParaRPr>
          </a:p>
        </p:txBody>
      </p:sp>
      <p:sp>
        <p:nvSpPr>
          <p:cNvPr id="771" name="Google Shape;771;p9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2" name="Google Shape;772;p9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3" name="Google Shape;773;p90"/>
          <p:cNvSpPr txBox="1"/>
          <p:nvPr/>
        </p:nvSpPr>
        <p:spPr>
          <a:xfrm>
            <a:off x="776950" y="1384938"/>
            <a:ext cx="4763700" cy="15873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HAVING se agregó a SQL porque la palabra clave WHERE no se puede usar con funciones agregadas.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usa en combinación con la cláusula GROUP BY para restringir los grupos de filas devueltas a solo aquellas cuya condición es VERDADERA.</a:t>
            </a:r>
            <a:endParaRPr sz="1350">
              <a:solidFill>
                <a:schemeClr val="dk1"/>
              </a:solidFill>
              <a:latin typeface="DM Sans"/>
              <a:ea typeface="DM Sans"/>
              <a:cs typeface="DM Sans"/>
              <a:sym typeface="DM Sans"/>
            </a:endParaRPr>
          </a:p>
        </p:txBody>
      </p:sp>
      <p:pic>
        <p:nvPicPr>
          <p:cNvPr id="774" name="Google Shape;774;p90"/>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775" name="Google Shape;775;p90"/>
          <p:cNvPicPr preferRelativeResize="0"/>
          <p:nvPr/>
        </p:nvPicPr>
        <p:blipFill>
          <a:blip r:embed="rId4">
            <a:alphaModFix/>
          </a:blip>
          <a:stretch>
            <a:fillRect/>
          </a:stretch>
        </p:blipFill>
        <p:spPr>
          <a:xfrm>
            <a:off x="5844925" y="1449025"/>
            <a:ext cx="2769525" cy="2769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1"/>
          <p:cNvSpPr txBox="1"/>
          <p:nvPr/>
        </p:nvSpPr>
        <p:spPr>
          <a:xfrm>
            <a:off x="501450" y="8277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HAVING ejemplos</a:t>
            </a:r>
            <a:endParaRPr b="1" i="0" sz="4000" u="none" cap="none" strike="noStrike">
              <a:solidFill>
                <a:schemeClr val="dk1"/>
              </a:solidFill>
              <a:latin typeface="DM Sans"/>
              <a:ea typeface="DM Sans"/>
              <a:cs typeface="DM Sans"/>
              <a:sym typeface="DM Sans"/>
            </a:endParaRPr>
          </a:p>
        </p:txBody>
      </p:sp>
      <p:sp>
        <p:nvSpPr>
          <p:cNvPr id="781" name="Google Shape;781;p91"/>
          <p:cNvSpPr txBox="1"/>
          <p:nvPr/>
        </p:nvSpPr>
        <p:spPr>
          <a:xfrm>
            <a:off x="977775" y="3093475"/>
            <a:ext cx="355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GROUP BY </a:t>
            </a:r>
            <a:r>
              <a:rPr lang="es" sz="1100">
                <a:latin typeface="DM Sans"/>
                <a:ea typeface="DM Sans"/>
                <a:cs typeface="DM Sans"/>
                <a:sym typeface="DM Sans"/>
              </a:rPr>
              <a:t>Country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HAVING COUNT </a:t>
            </a:r>
            <a:r>
              <a:rPr lang="es" sz="1100">
                <a:latin typeface="DM Sans"/>
                <a:ea typeface="DM Sans"/>
                <a:cs typeface="DM Sans"/>
                <a:sym typeface="DM Sans"/>
              </a:rPr>
              <a:t> (</a:t>
            </a:r>
            <a:r>
              <a:rPr lang="es" sz="1100">
                <a:solidFill>
                  <a:schemeClr val="dk1"/>
                </a:solidFill>
                <a:latin typeface="DM Sans"/>
                <a:ea typeface="DM Sans"/>
                <a:cs typeface="DM Sans"/>
                <a:sym typeface="DM Sans"/>
              </a:rPr>
              <a:t>CustomerID)&gt;5</a:t>
            </a:r>
            <a:endParaRPr sz="1100">
              <a:solidFill>
                <a:schemeClr val="dk1"/>
              </a:solidFill>
              <a:latin typeface="DM Sans"/>
              <a:ea typeface="DM Sans"/>
              <a:cs typeface="DM Sans"/>
              <a:sym typeface="DM Sans"/>
            </a:endParaRPr>
          </a:p>
        </p:txBody>
      </p:sp>
      <p:sp>
        <p:nvSpPr>
          <p:cNvPr id="782" name="Google Shape;782;p91"/>
          <p:cNvSpPr txBox="1"/>
          <p:nvPr/>
        </p:nvSpPr>
        <p:spPr>
          <a:xfrm>
            <a:off x="5664182" y="18533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783" name="Google Shape;783;p91"/>
          <p:cNvSpPr txBox="1"/>
          <p:nvPr/>
        </p:nvSpPr>
        <p:spPr>
          <a:xfrm>
            <a:off x="1350131" y="26706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784" name="Google Shape;784;p91"/>
          <p:cNvSpPr txBox="1"/>
          <p:nvPr/>
        </p:nvSpPr>
        <p:spPr>
          <a:xfrm>
            <a:off x="5373330" y="263467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785" name="Google Shape;785;p91"/>
          <p:cNvPicPr preferRelativeResize="0"/>
          <p:nvPr/>
        </p:nvPicPr>
        <p:blipFill>
          <a:blip r:embed="rId3">
            <a:alphaModFix/>
          </a:blip>
          <a:stretch>
            <a:fillRect/>
          </a:stretch>
        </p:blipFill>
        <p:spPr>
          <a:xfrm>
            <a:off x="5088925" y="1764300"/>
            <a:ext cx="540425" cy="493729"/>
          </a:xfrm>
          <a:prstGeom prst="rect">
            <a:avLst/>
          </a:prstGeom>
          <a:noFill/>
          <a:ln>
            <a:noFill/>
          </a:ln>
        </p:spPr>
      </p:pic>
      <p:sp>
        <p:nvSpPr>
          <p:cNvPr id="786" name="Google Shape;786;p91"/>
          <p:cNvSpPr txBox="1"/>
          <p:nvPr/>
        </p:nvSpPr>
        <p:spPr>
          <a:xfrm>
            <a:off x="1217050" y="1680375"/>
            <a:ext cx="34848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rgbClr val="FF9900"/>
                </a:solidFill>
              </a:rPr>
              <a:t>WHERE</a:t>
            </a:r>
            <a:r>
              <a:rPr lang="es" sz="1000">
                <a:solidFill>
                  <a:schemeClr val="lt1"/>
                </a:solidFill>
              </a:rPr>
              <a:t> condition </a:t>
            </a:r>
            <a:r>
              <a:rPr lang="es" sz="1000">
                <a:solidFill>
                  <a:srgbClr val="FF9900"/>
                </a:solidFill>
              </a:rPr>
              <a:t> </a:t>
            </a:r>
            <a:endParaRPr sz="1000">
              <a:solidFill>
                <a:schemeClr val="lt1"/>
              </a:solidFill>
            </a:endParaRPr>
          </a:p>
          <a:p>
            <a:pPr indent="0" lvl="0" marL="0" rtl="0" algn="l">
              <a:spcBef>
                <a:spcPts val="0"/>
              </a:spcBef>
              <a:spcAft>
                <a:spcPts val="0"/>
              </a:spcAft>
              <a:buNone/>
            </a:pPr>
            <a:r>
              <a:rPr lang="es" sz="1000">
                <a:solidFill>
                  <a:srgbClr val="FF9900"/>
                </a:solidFill>
              </a:rPr>
              <a:t>HAVING  </a:t>
            </a:r>
            <a:r>
              <a:rPr lang="es" sz="1000">
                <a:solidFill>
                  <a:schemeClr val="lt1"/>
                </a:solidFill>
              </a:rPr>
              <a:t>condition</a:t>
            </a:r>
            <a:endParaRPr sz="1000">
              <a:solidFill>
                <a:schemeClr val="lt1"/>
              </a:solidFill>
            </a:endParaRPr>
          </a:p>
          <a:p>
            <a:pPr indent="0" lvl="0" marL="0" rtl="0" algn="l">
              <a:spcBef>
                <a:spcPts val="0"/>
              </a:spcBef>
              <a:spcAft>
                <a:spcPts val="0"/>
              </a:spcAft>
              <a:buNone/>
            </a:pPr>
            <a:r>
              <a:rPr lang="es" sz="1000">
                <a:solidFill>
                  <a:srgbClr val="FF9900"/>
                </a:solidFill>
              </a:rPr>
              <a:t>ORDER BY </a:t>
            </a:r>
            <a:r>
              <a:rPr lang="es" sz="1000">
                <a:solidFill>
                  <a:schemeClr val="lt1"/>
                </a:solidFill>
              </a:rPr>
              <a:t>column_name(s);</a:t>
            </a:r>
            <a:endParaRPr sz="1000">
              <a:solidFill>
                <a:schemeClr val="lt1"/>
              </a:solidFill>
            </a:endParaRPr>
          </a:p>
        </p:txBody>
      </p:sp>
      <p:sp>
        <p:nvSpPr>
          <p:cNvPr id="787" name="Google Shape;787;p91"/>
          <p:cNvSpPr txBox="1"/>
          <p:nvPr/>
        </p:nvSpPr>
        <p:spPr>
          <a:xfrm>
            <a:off x="5088925" y="2936525"/>
            <a:ext cx="2775300" cy="915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GROUP BY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HAVING COUNT </a:t>
            </a:r>
            <a:r>
              <a:rPr lang="es" sz="1100">
                <a:solidFill>
                  <a:schemeClr val="dk1"/>
                </a:solidFill>
                <a:latin typeface="DM Sans"/>
                <a:ea typeface="DM Sans"/>
                <a:cs typeface="DM Sans"/>
                <a:sym typeface="DM Sans"/>
              </a:rPr>
              <a:t>(CustomerID) &gt;5</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DESC</a:t>
            </a:r>
            <a:endParaRPr sz="1100">
              <a:solidFill>
                <a:schemeClr val="dk1"/>
              </a:solidFill>
              <a:latin typeface="DM Sans"/>
              <a:ea typeface="DM Sans"/>
              <a:cs typeface="DM Sans"/>
              <a:sym typeface="DM Sans"/>
            </a:endParaRPr>
          </a:p>
        </p:txBody>
      </p:sp>
      <p:grpSp>
        <p:nvGrpSpPr>
          <p:cNvPr id="788" name="Google Shape;788;p91"/>
          <p:cNvGrpSpPr/>
          <p:nvPr/>
        </p:nvGrpSpPr>
        <p:grpSpPr>
          <a:xfrm>
            <a:off x="838644" y="433776"/>
            <a:ext cx="449030" cy="500088"/>
            <a:chOff x="473351" y="619523"/>
            <a:chExt cx="738900" cy="738900"/>
          </a:xfrm>
        </p:grpSpPr>
        <p:sp>
          <p:nvSpPr>
            <p:cNvPr id="789" name="Google Shape;789;p9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0" name="Google Shape;790;p91"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791" name="Google Shape;791;p91"/>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MIN, MAX</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MIN, MAX</a:t>
            </a:r>
            <a:endParaRPr b="1" i="0" sz="4000" u="none" cap="none" strike="noStrike">
              <a:solidFill>
                <a:schemeClr val="dk1"/>
              </a:solidFill>
              <a:latin typeface="DM Sans"/>
              <a:ea typeface="DM Sans"/>
              <a:cs typeface="DM Sans"/>
              <a:sym typeface="DM Sans"/>
            </a:endParaRPr>
          </a:p>
        </p:txBody>
      </p:sp>
      <p:sp>
        <p:nvSpPr>
          <p:cNvPr id="802" name="Google Shape;802;p9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3" name="Google Shape;803;p9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04" name="Google Shape;804;p93"/>
          <p:cNvSpPr txBox="1"/>
          <p:nvPr/>
        </p:nvSpPr>
        <p:spPr>
          <a:xfrm>
            <a:off x="776950" y="1775413"/>
            <a:ext cx="4763700" cy="13482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MIN() devuelve el valor más pequeño de la columna seleccionada.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MAX() devuelve el valor más grande de la columna seleccionada.</a:t>
            </a:r>
            <a:endParaRPr sz="1350">
              <a:solidFill>
                <a:schemeClr val="dk1"/>
              </a:solidFill>
              <a:latin typeface="DM Sans"/>
              <a:ea typeface="DM Sans"/>
              <a:cs typeface="DM Sans"/>
              <a:sym typeface="DM Sans"/>
            </a:endParaRPr>
          </a:p>
        </p:txBody>
      </p:sp>
      <p:pic>
        <p:nvPicPr>
          <p:cNvPr id="805" name="Google Shape;805;p93"/>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806" name="Google Shape;806;p93"/>
          <p:cNvPicPr preferRelativeResize="0"/>
          <p:nvPr/>
        </p:nvPicPr>
        <p:blipFill>
          <a:blip r:embed="rId4">
            <a:alphaModFix/>
          </a:blip>
          <a:stretch>
            <a:fillRect/>
          </a:stretch>
        </p:blipFill>
        <p:spPr>
          <a:xfrm>
            <a:off x="5852275" y="692025"/>
            <a:ext cx="2762175" cy="3902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4"/>
          <p:cNvSpPr txBox="1"/>
          <p:nvPr/>
        </p:nvSpPr>
        <p:spPr>
          <a:xfrm>
            <a:off x="501450" y="9082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MIN, MAX ejemplos</a:t>
            </a:r>
            <a:endParaRPr b="1" i="0" sz="4000" u="none" cap="none" strike="noStrike">
              <a:solidFill>
                <a:schemeClr val="dk1"/>
              </a:solidFill>
              <a:latin typeface="DM Sans"/>
              <a:ea typeface="DM Sans"/>
              <a:cs typeface="DM Sans"/>
              <a:sym typeface="DM Sans"/>
            </a:endParaRPr>
          </a:p>
        </p:txBody>
      </p:sp>
      <p:sp>
        <p:nvSpPr>
          <p:cNvPr id="812" name="Google Shape;812;p94"/>
          <p:cNvSpPr txBox="1"/>
          <p:nvPr/>
        </p:nvSpPr>
        <p:spPr>
          <a:xfrm>
            <a:off x="1582849" y="3313425"/>
            <a:ext cx="28527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MIN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SmallestPrice</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13" name="Google Shape;813;p94"/>
          <p:cNvSpPr txBox="1"/>
          <p:nvPr/>
        </p:nvSpPr>
        <p:spPr>
          <a:xfrm>
            <a:off x="1834670" y="1733500"/>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MIN</a:t>
            </a:r>
            <a:endParaRPr b="1" sz="1600">
              <a:solidFill>
                <a:srgbClr val="000000"/>
              </a:solidFill>
              <a:latin typeface="DM Sans"/>
              <a:ea typeface="DM Sans"/>
              <a:cs typeface="DM Sans"/>
              <a:sym typeface="DM Sans"/>
            </a:endParaRPr>
          </a:p>
        </p:txBody>
      </p:sp>
      <p:sp>
        <p:nvSpPr>
          <p:cNvPr id="814" name="Google Shape;814;p94"/>
          <p:cNvSpPr txBox="1"/>
          <p:nvPr/>
        </p:nvSpPr>
        <p:spPr>
          <a:xfrm>
            <a:off x="1582856" y="29771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815" name="Google Shape;815;p94"/>
          <p:cNvSpPr txBox="1"/>
          <p:nvPr/>
        </p:nvSpPr>
        <p:spPr>
          <a:xfrm>
            <a:off x="5252780" y="29771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816" name="Google Shape;816;p94"/>
          <p:cNvPicPr preferRelativeResize="0"/>
          <p:nvPr/>
        </p:nvPicPr>
        <p:blipFill>
          <a:blip r:embed="rId3">
            <a:alphaModFix/>
          </a:blip>
          <a:stretch>
            <a:fillRect/>
          </a:stretch>
        </p:blipFill>
        <p:spPr>
          <a:xfrm>
            <a:off x="1391875" y="1689017"/>
            <a:ext cx="442800" cy="404557"/>
          </a:xfrm>
          <a:prstGeom prst="rect">
            <a:avLst/>
          </a:prstGeom>
          <a:noFill/>
          <a:ln>
            <a:noFill/>
          </a:ln>
        </p:spPr>
      </p:pic>
      <p:sp>
        <p:nvSpPr>
          <p:cNvPr id="817" name="Google Shape;817;p94"/>
          <p:cNvSpPr txBox="1"/>
          <p:nvPr/>
        </p:nvSpPr>
        <p:spPr>
          <a:xfrm>
            <a:off x="1193150" y="2089088"/>
            <a:ext cx="32424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 MIN</a:t>
            </a:r>
            <a:r>
              <a:rPr lang="es" sz="1000">
                <a:solidFill>
                  <a:schemeClr val="lt1"/>
                </a:solidFill>
              </a:rPr>
              <a:t> (column_name)</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indent="0" lvl="0" marL="0" rtl="0" algn="l">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sp>
        <p:nvSpPr>
          <p:cNvPr id="818" name="Google Shape;818;p94"/>
          <p:cNvSpPr txBox="1"/>
          <p:nvPr/>
        </p:nvSpPr>
        <p:spPr>
          <a:xfrm>
            <a:off x="5068800" y="3313425"/>
            <a:ext cx="30381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MIN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SmallestPrice</a:t>
            </a:r>
            <a:endParaRPr sz="11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19" name="Google Shape;819;p94"/>
          <p:cNvSpPr txBox="1"/>
          <p:nvPr/>
        </p:nvSpPr>
        <p:spPr>
          <a:xfrm>
            <a:off x="5447245" y="1656025"/>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r>
              <a:rPr b="1" lang="es" sz="1600">
                <a:latin typeface="DM Sans"/>
                <a:ea typeface="DM Sans"/>
                <a:cs typeface="DM Sans"/>
                <a:sym typeface="DM Sans"/>
              </a:rPr>
              <a:t> MAX</a:t>
            </a:r>
            <a:endParaRPr b="1" sz="1600">
              <a:solidFill>
                <a:srgbClr val="000000"/>
              </a:solidFill>
              <a:latin typeface="DM Sans"/>
              <a:ea typeface="DM Sans"/>
              <a:cs typeface="DM Sans"/>
              <a:sym typeface="DM Sans"/>
            </a:endParaRPr>
          </a:p>
        </p:txBody>
      </p:sp>
      <p:pic>
        <p:nvPicPr>
          <p:cNvPr id="820" name="Google Shape;820;p94"/>
          <p:cNvPicPr preferRelativeResize="0"/>
          <p:nvPr/>
        </p:nvPicPr>
        <p:blipFill>
          <a:blip r:embed="rId3">
            <a:alphaModFix/>
          </a:blip>
          <a:stretch>
            <a:fillRect/>
          </a:stretch>
        </p:blipFill>
        <p:spPr>
          <a:xfrm>
            <a:off x="4967125" y="1611542"/>
            <a:ext cx="442800" cy="404557"/>
          </a:xfrm>
          <a:prstGeom prst="rect">
            <a:avLst/>
          </a:prstGeom>
          <a:noFill/>
          <a:ln>
            <a:noFill/>
          </a:ln>
        </p:spPr>
      </p:pic>
      <p:sp>
        <p:nvSpPr>
          <p:cNvPr id="821" name="Google Shape;821;p94"/>
          <p:cNvSpPr txBox="1"/>
          <p:nvPr/>
        </p:nvSpPr>
        <p:spPr>
          <a:xfrm>
            <a:off x="5068800" y="2009188"/>
            <a:ext cx="32424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 MAX</a:t>
            </a:r>
            <a:r>
              <a:rPr lang="es" sz="1000">
                <a:solidFill>
                  <a:schemeClr val="lt1"/>
                </a:solidFill>
              </a:rPr>
              <a:t> (column_name)</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indent="0" lvl="0" marL="0" rtl="0" algn="l">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grpSp>
        <p:nvGrpSpPr>
          <p:cNvPr id="822" name="Google Shape;822;p94"/>
          <p:cNvGrpSpPr/>
          <p:nvPr/>
        </p:nvGrpSpPr>
        <p:grpSpPr>
          <a:xfrm>
            <a:off x="838644" y="433776"/>
            <a:ext cx="449030" cy="500088"/>
            <a:chOff x="473351" y="619523"/>
            <a:chExt cx="738900" cy="738900"/>
          </a:xfrm>
        </p:grpSpPr>
        <p:sp>
          <p:nvSpPr>
            <p:cNvPr id="823" name="Google Shape;823;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4" name="Google Shape;824;p94"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825" name="Google Shape;825;p94"/>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WHERE</a:t>
            </a:r>
            <a:endParaRPr b="1" i="0" sz="4000" u="none" cap="none" strike="noStrike">
              <a:solidFill>
                <a:schemeClr val="dk1"/>
              </a:solidFill>
              <a:latin typeface="DM Sans"/>
              <a:ea typeface="DM Sans"/>
              <a:cs typeface="DM Sans"/>
              <a:sym typeface="DM Sans"/>
            </a:endParaRPr>
          </a:p>
        </p:txBody>
      </p:sp>
      <p:sp>
        <p:nvSpPr>
          <p:cNvPr id="141" name="Google Shape;141;p3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 name="Google Shape;142;p3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 name="Google Shape;143;p32"/>
          <p:cNvSpPr txBox="1"/>
          <p:nvPr/>
        </p:nvSpPr>
        <p:spPr>
          <a:xfrm>
            <a:off x="682375" y="1457225"/>
            <a:ext cx="4763700" cy="11094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WHERE se utiliza para filtrar registros.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utiliza para extraer solo aquellos registros que cumplen una condición específica.</a:t>
            </a:r>
            <a:endParaRPr sz="1350">
              <a:solidFill>
                <a:schemeClr val="dk1"/>
              </a:solidFill>
              <a:latin typeface="DM Sans"/>
              <a:ea typeface="DM Sans"/>
              <a:cs typeface="DM Sans"/>
              <a:sym typeface="DM Sans"/>
            </a:endParaRPr>
          </a:p>
        </p:txBody>
      </p:sp>
      <p:pic>
        <p:nvPicPr>
          <p:cNvPr id="144" name="Google Shape;144;p3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145" name="Google Shape;145;p32"/>
          <p:cNvPicPr preferRelativeResize="0"/>
          <p:nvPr/>
        </p:nvPicPr>
        <p:blipFill>
          <a:blip r:embed="rId4">
            <a:alphaModFix/>
          </a:blip>
          <a:stretch>
            <a:fillRect/>
          </a:stretch>
        </p:blipFill>
        <p:spPr>
          <a:xfrm>
            <a:off x="5614300" y="1457225"/>
            <a:ext cx="2872275" cy="2872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COUNT, AVG, SUM</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COUNT, AVG, SUM</a:t>
            </a:r>
            <a:endParaRPr b="1" i="0" sz="4000" u="none" cap="none" strike="noStrike">
              <a:solidFill>
                <a:schemeClr val="dk1"/>
              </a:solidFill>
              <a:latin typeface="DM Sans"/>
              <a:ea typeface="DM Sans"/>
              <a:cs typeface="DM Sans"/>
              <a:sym typeface="DM Sans"/>
            </a:endParaRPr>
          </a:p>
        </p:txBody>
      </p:sp>
      <p:sp>
        <p:nvSpPr>
          <p:cNvPr id="836" name="Google Shape;836;p9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7" name="Google Shape;837;p9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8" name="Google Shape;838;p96"/>
          <p:cNvSpPr txBox="1"/>
          <p:nvPr/>
        </p:nvSpPr>
        <p:spPr>
          <a:xfrm>
            <a:off x="776950" y="1775413"/>
            <a:ext cx="4763700" cy="1587300"/>
          </a:xfrm>
          <a:prstGeom prst="rect">
            <a:avLst/>
          </a:prstGeom>
          <a:solidFill>
            <a:schemeClr val="lt1"/>
          </a:solid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COUNT() devuelve el número de filas que coinciden con un criterio específico.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AVG() devuelve el valor promedio de una columna numérica.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SUM() devuelve la suma total de una columna numérica.</a:t>
            </a:r>
            <a:endParaRPr sz="1350">
              <a:solidFill>
                <a:schemeClr val="dk1"/>
              </a:solidFill>
              <a:latin typeface="DM Sans"/>
              <a:ea typeface="DM Sans"/>
              <a:cs typeface="DM Sans"/>
              <a:sym typeface="DM Sans"/>
            </a:endParaRPr>
          </a:p>
        </p:txBody>
      </p:sp>
      <p:pic>
        <p:nvPicPr>
          <p:cNvPr id="839" name="Google Shape;839;p96"/>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840" name="Google Shape;840;p96"/>
          <p:cNvPicPr preferRelativeResize="0"/>
          <p:nvPr/>
        </p:nvPicPr>
        <p:blipFill>
          <a:blip r:embed="rId4">
            <a:alphaModFix/>
          </a:blip>
          <a:stretch>
            <a:fillRect/>
          </a:stretch>
        </p:blipFill>
        <p:spPr>
          <a:xfrm>
            <a:off x="5841425" y="1478075"/>
            <a:ext cx="2773025" cy="27730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7"/>
          <p:cNvSpPr txBox="1"/>
          <p:nvPr/>
        </p:nvSpPr>
        <p:spPr>
          <a:xfrm>
            <a:off x="546250" y="7551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COUNT,AVG, SUM ejemplos</a:t>
            </a:r>
            <a:endParaRPr b="1" i="0" sz="4000" u="none" cap="none" strike="noStrike">
              <a:solidFill>
                <a:schemeClr val="dk1"/>
              </a:solidFill>
              <a:latin typeface="DM Sans"/>
              <a:ea typeface="DM Sans"/>
              <a:cs typeface="DM Sans"/>
              <a:sym typeface="DM Sans"/>
            </a:endParaRPr>
          </a:p>
        </p:txBody>
      </p:sp>
      <p:sp>
        <p:nvSpPr>
          <p:cNvPr id="846" name="Google Shape;846;p97"/>
          <p:cNvSpPr txBox="1"/>
          <p:nvPr/>
        </p:nvSpPr>
        <p:spPr>
          <a:xfrm>
            <a:off x="1402674" y="3260025"/>
            <a:ext cx="28527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SumPrice, </a:t>
            </a:r>
            <a:r>
              <a:rPr lang="es" sz="1100">
                <a:solidFill>
                  <a:srgbClr val="0070C0"/>
                </a:solidFill>
                <a:latin typeface="DM Sans"/>
                <a:ea typeface="DM Sans"/>
                <a:cs typeface="DM Sans"/>
                <a:sym typeface="DM Sans"/>
              </a:rPr>
              <a:t>COUNT </a:t>
            </a:r>
            <a:r>
              <a:rPr lang="es" sz="1100">
                <a:solidFill>
                  <a:schemeClr val="dk1"/>
                </a:solidFill>
                <a:latin typeface="DM Sans"/>
                <a:ea typeface="DM Sans"/>
                <a:cs typeface="DM Sans"/>
                <a:sym typeface="DM Sans"/>
              </a:rPr>
              <a:t>(ProductID)</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47" name="Google Shape;847;p97"/>
          <p:cNvSpPr txBox="1"/>
          <p:nvPr/>
        </p:nvSpPr>
        <p:spPr>
          <a:xfrm>
            <a:off x="1654495" y="1687050"/>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COUNT</a:t>
            </a:r>
            <a:endParaRPr b="1" sz="1600">
              <a:solidFill>
                <a:srgbClr val="000000"/>
              </a:solidFill>
              <a:latin typeface="DM Sans"/>
              <a:ea typeface="DM Sans"/>
              <a:cs typeface="DM Sans"/>
              <a:sym typeface="DM Sans"/>
            </a:endParaRPr>
          </a:p>
        </p:txBody>
      </p:sp>
      <p:sp>
        <p:nvSpPr>
          <p:cNvPr id="848" name="Google Shape;848;p97"/>
          <p:cNvSpPr txBox="1"/>
          <p:nvPr/>
        </p:nvSpPr>
        <p:spPr>
          <a:xfrm>
            <a:off x="1402681" y="292374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849" name="Google Shape;849;p97"/>
          <p:cNvSpPr txBox="1"/>
          <p:nvPr/>
        </p:nvSpPr>
        <p:spPr>
          <a:xfrm>
            <a:off x="5072605" y="29237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pic>
        <p:nvPicPr>
          <p:cNvPr id="850" name="Google Shape;850;p97"/>
          <p:cNvPicPr preferRelativeResize="0"/>
          <p:nvPr/>
        </p:nvPicPr>
        <p:blipFill>
          <a:blip r:embed="rId3">
            <a:alphaModFix/>
          </a:blip>
          <a:stretch>
            <a:fillRect/>
          </a:stretch>
        </p:blipFill>
        <p:spPr>
          <a:xfrm>
            <a:off x="1211700" y="1642567"/>
            <a:ext cx="442800" cy="404557"/>
          </a:xfrm>
          <a:prstGeom prst="rect">
            <a:avLst/>
          </a:prstGeom>
          <a:noFill/>
          <a:ln>
            <a:noFill/>
          </a:ln>
        </p:spPr>
      </p:pic>
      <p:sp>
        <p:nvSpPr>
          <p:cNvPr id="851" name="Google Shape;851;p97"/>
          <p:cNvSpPr txBox="1"/>
          <p:nvPr/>
        </p:nvSpPr>
        <p:spPr>
          <a:xfrm>
            <a:off x="1012975" y="2080163"/>
            <a:ext cx="32424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 COUNT</a:t>
            </a:r>
            <a:r>
              <a:rPr lang="es" sz="1000">
                <a:solidFill>
                  <a:schemeClr val="lt1"/>
                </a:solidFill>
              </a:rPr>
              <a:t> (column_name)</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indent="0" lvl="0" marL="0" rtl="0" algn="l">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sp>
        <p:nvSpPr>
          <p:cNvPr id="852" name="Google Shape;852;p97"/>
          <p:cNvSpPr txBox="1"/>
          <p:nvPr/>
        </p:nvSpPr>
        <p:spPr>
          <a:xfrm>
            <a:off x="4888625" y="3260025"/>
            <a:ext cx="3038100" cy="577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s" sz="1100">
                <a:solidFill>
                  <a:srgbClr val="0070C0"/>
                </a:solidFill>
                <a:latin typeface="DM Sans"/>
                <a:ea typeface="DM Sans"/>
                <a:cs typeface="DM Sans"/>
                <a:sym typeface="DM Sans"/>
              </a:rPr>
              <a:t>SELECT AVG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SumPrice, </a:t>
            </a:r>
            <a:r>
              <a:rPr lang="es" sz="1100">
                <a:solidFill>
                  <a:srgbClr val="0070C0"/>
                </a:solidFill>
                <a:latin typeface="DM Sans"/>
                <a:ea typeface="DM Sans"/>
                <a:cs typeface="DM Sans"/>
                <a:sym typeface="DM Sans"/>
              </a:rPr>
              <a:t>COUNT </a:t>
            </a:r>
            <a:r>
              <a:rPr lang="es" sz="1100">
                <a:solidFill>
                  <a:schemeClr val="dk1"/>
                </a:solidFill>
                <a:latin typeface="DM Sans"/>
                <a:ea typeface="DM Sans"/>
                <a:cs typeface="DM Sans"/>
                <a:sym typeface="DM Sans"/>
              </a:rPr>
              <a:t>(ProductID)</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53" name="Google Shape;853;p97"/>
          <p:cNvSpPr txBox="1"/>
          <p:nvPr/>
        </p:nvSpPr>
        <p:spPr>
          <a:xfrm>
            <a:off x="5267070" y="1642563"/>
            <a:ext cx="26595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 </a:t>
            </a:r>
            <a:r>
              <a:rPr b="1" lang="es" sz="1600">
                <a:latin typeface="DM Sans"/>
                <a:ea typeface="DM Sans"/>
                <a:cs typeface="DM Sans"/>
                <a:sym typeface="DM Sans"/>
              </a:rPr>
              <a:t>AVG</a:t>
            </a:r>
            <a:endParaRPr b="1" sz="1600">
              <a:solidFill>
                <a:srgbClr val="000000"/>
              </a:solidFill>
              <a:latin typeface="DM Sans"/>
              <a:ea typeface="DM Sans"/>
              <a:cs typeface="DM Sans"/>
              <a:sym typeface="DM Sans"/>
            </a:endParaRPr>
          </a:p>
        </p:txBody>
      </p:sp>
      <p:pic>
        <p:nvPicPr>
          <p:cNvPr id="854" name="Google Shape;854;p97"/>
          <p:cNvPicPr preferRelativeResize="0"/>
          <p:nvPr/>
        </p:nvPicPr>
        <p:blipFill>
          <a:blip r:embed="rId3">
            <a:alphaModFix/>
          </a:blip>
          <a:stretch>
            <a:fillRect/>
          </a:stretch>
        </p:blipFill>
        <p:spPr>
          <a:xfrm>
            <a:off x="4888625" y="1642567"/>
            <a:ext cx="442800" cy="404557"/>
          </a:xfrm>
          <a:prstGeom prst="rect">
            <a:avLst/>
          </a:prstGeom>
          <a:noFill/>
          <a:ln>
            <a:noFill/>
          </a:ln>
        </p:spPr>
      </p:pic>
      <p:sp>
        <p:nvSpPr>
          <p:cNvPr id="855" name="Google Shape;855;p97"/>
          <p:cNvSpPr txBox="1"/>
          <p:nvPr/>
        </p:nvSpPr>
        <p:spPr>
          <a:xfrm>
            <a:off x="4888625" y="2035675"/>
            <a:ext cx="3242400" cy="646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 AVG</a:t>
            </a:r>
            <a:r>
              <a:rPr lang="es" sz="1000">
                <a:solidFill>
                  <a:schemeClr val="lt1"/>
                </a:solidFill>
              </a:rPr>
              <a:t> (column_name)</a:t>
            </a:r>
            <a:endParaRPr sz="1000">
              <a:solidFill>
                <a:schemeClr val="lt1"/>
              </a:solidFill>
            </a:endParaRPr>
          </a:p>
          <a:p>
            <a:pPr indent="0" lvl="0" marL="0" rtl="0" algn="l">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indent="0" lvl="0" marL="0" rtl="0" algn="l">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grpSp>
        <p:nvGrpSpPr>
          <p:cNvPr id="856" name="Google Shape;856;p97"/>
          <p:cNvGrpSpPr/>
          <p:nvPr/>
        </p:nvGrpSpPr>
        <p:grpSpPr>
          <a:xfrm>
            <a:off x="838644" y="433776"/>
            <a:ext cx="449030" cy="500088"/>
            <a:chOff x="473351" y="619523"/>
            <a:chExt cx="738900" cy="738900"/>
          </a:xfrm>
        </p:grpSpPr>
        <p:sp>
          <p:nvSpPr>
            <p:cNvPr id="857" name="Google Shape;857;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8" name="Google Shape;858;p97"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859" name="Google Shape;859;p97"/>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865" name="Google Shape;865;p98"/>
          <p:cNvSpPr txBox="1"/>
          <p:nvPr/>
        </p:nvSpPr>
        <p:spPr>
          <a:xfrm>
            <a:off x="533075" y="1417075"/>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SQL con joins</a:t>
            </a:r>
            <a:endParaRPr sz="2500">
              <a:solidFill>
                <a:srgbClr val="DEFC52"/>
              </a:solidFill>
              <a:latin typeface="Helvetica Neue Light"/>
              <a:ea typeface="Helvetica Neue Light"/>
              <a:cs typeface="Helvetica Neue Light"/>
              <a:sym typeface="Helvetica Neue Light"/>
            </a:endParaRPr>
          </a:p>
        </p:txBody>
      </p:sp>
      <p:sp>
        <p:nvSpPr>
          <p:cNvPr id="866" name="Google Shape;866;p98"/>
          <p:cNvSpPr txBox="1"/>
          <p:nvPr/>
        </p:nvSpPr>
        <p:spPr>
          <a:xfrm>
            <a:off x="473350" y="41797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minutos. Grupos 3-4 personas</a:t>
            </a:r>
            <a:endParaRPr b="1" sz="2000">
              <a:solidFill>
                <a:srgbClr val="83AEFB"/>
              </a:solidFill>
              <a:latin typeface="DM Sans"/>
              <a:ea typeface="DM Sans"/>
              <a:cs typeface="DM Sans"/>
              <a:sym typeface="DM Sans"/>
            </a:endParaRPr>
          </a:p>
        </p:txBody>
      </p:sp>
      <p:grpSp>
        <p:nvGrpSpPr>
          <p:cNvPr id="867" name="Google Shape;867;p98"/>
          <p:cNvGrpSpPr/>
          <p:nvPr/>
        </p:nvGrpSpPr>
        <p:grpSpPr>
          <a:xfrm>
            <a:off x="473351" y="619523"/>
            <a:ext cx="738900" cy="738900"/>
            <a:chOff x="473351" y="619523"/>
            <a:chExt cx="738900" cy="738900"/>
          </a:xfrm>
        </p:grpSpPr>
        <p:sp>
          <p:nvSpPr>
            <p:cNvPr id="868" name="Google Shape;868;p9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9" name="Google Shape;869;p9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70" name="Google Shape;870;p98"/>
          <p:cNvSpPr txBox="1"/>
          <p:nvPr/>
        </p:nvSpPr>
        <p:spPr>
          <a:xfrm>
            <a:off x="428575" y="1986475"/>
            <a:ext cx="7169400" cy="20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450">
                <a:solidFill>
                  <a:schemeClr val="dk1"/>
                </a:solidFill>
                <a:latin typeface="DM Sans"/>
                <a:ea typeface="DM Sans"/>
                <a:cs typeface="DM Sans"/>
                <a:sym typeface="DM Sans"/>
              </a:rPr>
              <a:t>Utilizaremos la base de datos en </a:t>
            </a:r>
            <a:r>
              <a:rPr lang="es" sz="1450" u="sng">
                <a:solidFill>
                  <a:schemeClr val="dk1"/>
                </a:solidFill>
                <a:latin typeface="DM Sans"/>
                <a:ea typeface="DM Sans"/>
                <a:cs typeface="DM Sans"/>
                <a:sym typeface="DM Sans"/>
                <a:hlinkClick r:id="rId4">
                  <a:extLst>
                    <a:ext uri="{A12FA001-AC4F-418D-AE19-62706E023703}">
                      <ahyp:hlinkClr val="tx"/>
                    </a:ext>
                  </a:extLst>
                </a:hlinkClick>
              </a:rPr>
              <a:t>este enlace</a:t>
            </a:r>
            <a:r>
              <a:rPr lang="es" sz="1450">
                <a:solidFill>
                  <a:schemeClr val="dk1"/>
                </a:solidFill>
                <a:latin typeface="DM Sans"/>
                <a:ea typeface="DM Sans"/>
                <a:cs typeface="DM Sans"/>
                <a:sym typeface="DM Sans"/>
              </a:rPr>
              <a:t> para responder las siguientes preguntas:</a:t>
            </a:r>
            <a:endParaRPr sz="14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Selecciona todos los pedidos con información del cliente y del remitente (Pueden hacer uso de las tablas Orders y Customers, la columnas que permite el JOIN son CustomerID y ShipperID)</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Obtener el número de pedidos enviados por cada remitente (Pueden hacer uso de las tablas Shippers y Orders, el JOIN se realiza por medio de la columna ShipperID)</a:t>
            </a:r>
            <a:endParaRPr sz="1450">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76" name="Google Shape;876;p9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3"/>
          <p:cNvSpPr txBox="1"/>
          <p:nvPr/>
        </p:nvSpPr>
        <p:spPr>
          <a:xfrm>
            <a:off x="746100" y="8357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WHERE ejemplos</a:t>
            </a:r>
            <a:endParaRPr b="1" i="0" sz="4000" u="none" cap="none" strike="noStrike">
              <a:solidFill>
                <a:schemeClr val="dk1"/>
              </a:solidFill>
              <a:latin typeface="DM Sans"/>
              <a:ea typeface="DM Sans"/>
              <a:cs typeface="DM Sans"/>
              <a:sym typeface="DM Sans"/>
            </a:endParaRPr>
          </a:p>
        </p:txBody>
      </p:sp>
      <p:sp>
        <p:nvSpPr>
          <p:cNvPr id="151" name="Google Shape;151;p33"/>
          <p:cNvSpPr txBox="1"/>
          <p:nvPr/>
        </p:nvSpPr>
        <p:spPr>
          <a:xfrm>
            <a:off x="1635231" y="3047333"/>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152" name="Google Shape;152;p33"/>
          <p:cNvSpPr txBox="1"/>
          <p:nvPr/>
        </p:nvSpPr>
        <p:spPr>
          <a:xfrm>
            <a:off x="5618432" y="1739175"/>
            <a:ext cx="14529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s" sz="1600">
                <a:solidFill>
                  <a:srgbClr val="000000"/>
                </a:solidFill>
                <a:latin typeface="DM Sans"/>
                <a:ea typeface="DM Sans"/>
                <a:cs typeface="DM Sans"/>
                <a:sym typeface="DM Sans"/>
              </a:rPr>
              <a:t>Estructura</a:t>
            </a:r>
            <a:endParaRPr b="1" sz="1600">
              <a:solidFill>
                <a:srgbClr val="000000"/>
              </a:solidFill>
              <a:latin typeface="DM Sans"/>
              <a:ea typeface="DM Sans"/>
              <a:cs typeface="DM Sans"/>
              <a:sym typeface="DM Sans"/>
            </a:endParaRPr>
          </a:p>
        </p:txBody>
      </p:sp>
      <p:sp>
        <p:nvSpPr>
          <p:cNvPr id="153" name="Google Shape;153;p33"/>
          <p:cNvSpPr txBox="1"/>
          <p:nvPr/>
        </p:nvSpPr>
        <p:spPr>
          <a:xfrm>
            <a:off x="1814181" y="272665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1</a:t>
            </a:r>
            <a:endParaRPr b="1" sz="1350">
              <a:solidFill>
                <a:srgbClr val="000000"/>
              </a:solidFill>
              <a:latin typeface="DM Sans"/>
              <a:ea typeface="DM Sans"/>
              <a:cs typeface="DM Sans"/>
              <a:sym typeface="DM Sans"/>
            </a:endParaRPr>
          </a:p>
        </p:txBody>
      </p:sp>
      <p:sp>
        <p:nvSpPr>
          <p:cNvPr id="154" name="Google Shape;154;p33"/>
          <p:cNvSpPr txBox="1"/>
          <p:nvPr/>
        </p:nvSpPr>
        <p:spPr>
          <a:xfrm>
            <a:off x="5492130" y="2726638"/>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3</a:t>
            </a:r>
            <a:endParaRPr b="1" sz="1350">
              <a:solidFill>
                <a:srgbClr val="000000"/>
              </a:solidFill>
              <a:latin typeface="DM Sans"/>
              <a:ea typeface="DM Sans"/>
              <a:cs typeface="DM Sans"/>
              <a:sym typeface="DM Sans"/>
            </a:endParaRPr>
          </a:p>
        </p:txBody>
      </p:sp>
      <p:pic>
        <p:nvPicPr>
          <p:cNvPr id="155" name="Google Shape;155;p33"/>
          <p:cNvPicPr preferRelativeResize="0"/>
          <p:nvPr/>
        </p:nvPicPr>
        <p:blipFill>
          <a:blip r:embed="rId3">
            <a:alphaModFix/>
          </a:blip>
          <a:stretch>
            <a:fillRect/>
          </a:stretch>
        </p:blipFill>
        <p:spPr>
          <a:xfrm>
            <a:off x="5043175" y="1650100"/>
            <a:ext cx="540425" cy="493729"/>
          </a:xfrm>
          <a:prstGeom prst="rect">
            <a:avLst/>
          </a:prstGeom>
          <a:noFill/>
          <a:ln>
            <a:noFill/>
          </a:ln>
        </p:spPr>
      </p:pic>
      <p:grpSp>
        <p:nvGrpSpPr>
          <p:cNvPr id="156" name="Google Shape;156;p33"/>
          <p:cNvGrpSpPr/>
          <p:nvPr/>
        </p:nvGrpSpPr>
        <p:grpSpPr>
          <a:xfrm>
            <a:off x="838644" y="433776"/>
            <a:ext cx="449030" cy="500088"/>
            <a:chOff x="473351" y="619523"/>
            <a:chExt cx="738900" cy="738900"/>
          </a:xfrm>
        </p:grpSpPr>
        <p:sp>
          <p:nvSpPr>
            <p:cNvPr id="157" name="Google Shape;157;p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33" title="ícono de ejemplo en vivo"/>
            <p:cNvPicPr preferRelativeResize="0"/>
            <p:nvPr/>
          </p:nvPicPr>
          <p:blipFill rotWithShape="1">
            <a:blip r:embed="rId4">
              <a:alphaModFix/>
            </a:blip>
            <a:srcRect b="0" l="0" r="0" t="0"/>
            <a:stretch/>
          </p:blipFill>
          <p:spPr>
            <a:xfrm>
              <a:off x="616475" y="762650"/>
              <a:ext cx="452650" cy="452650"/>
            </a:xfrm>
            <a:prstGeom prst="rect">
              <a:avLst/>
            </a:prstGeom>
            <a:noFill/>
            <a:ln>
              <a:noFill/>
            </a:ln>
          </p:spPr>
        </p:pic>
      </p:grpSp>
      <p:sp>
        <p:nvSpPr>
          <p:cNvPr id="159" name="Google Shape;159;p33"/>
          <p:cNvSpPr txBox="1"/>
          <p:nvPr/>
        </p:nvSpPr>
        <p:spPr>
          <a:xfrm>
            <a:off x="1178775" y="1670200"/>
            <a:ext cx="3242400" cy="954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FF9900"/>
                </a:solidFill>
              </a:rPr>
              <a:t>SELECT</a:t>
            </a:r>
            <a:r>
              <a:rPr lang="es" sz="1000">
                <a:solidFill>
                  <a:schemeClr val="lt1"/>
                </a:solidFill>
              </a:rPr>
              <a:t> something </a:t>
            </a:r>
            <a:r>
              <a:rPr lang="es" sz="1000">
                <a:solidFill>
                  <a:srgbClr val="FF9900"/>
                </a:solidFill>
              </a:rPr>
              <a:t>FROM </a:t>
            </a:r>
            <a:r>
              <a:rPr lang="es" sz="1000">
                <a:solidFill>
                  <a:schemeClr val="lt1"/>
                </a:solidFill>
              </a:rPr>
              <a:t>some table</a:t>
            </a:r>
            <a:endParaRPr sz="1000">
              <a:solidFill>
                <a:schemeClr val="lt1"/>
              </a:solidFill>
            </a:endParaRPr>
          </a:p>
          <a:p>
            <a:pPr indent="0" lvl="0" marL="0" rtl="0" algn="l">
              <a:spcBef>
                <a:spcPts val="0"/>
              </a:spcBef>
              <a:spcAft>
                <a:spcPts val="0"/>
              </a:spcAft>
              <a:buNone/>
            </a:pPr>
            <a:r>
              <a:rPr lang="es" sz="1000">
                <a:solidFill>
                  <a:schemeClr val="lt1"/>
                </a:solidFill>
              </a:rPr>
              <a:t>   </a:t>
            </a:r>
            <a:r>
              <a:rPr lang="es" sz="1000">
                <a:solidFill>
                  <a:srgbClr val="FF9900"/>
                </a:solidFill>
              </a:rPr>
              <a:t>WHERE</a:t>
            </a:r>
            <a:r>
              <a:rPr lang="es" sz="1000">
                <a:solidFill>
                  <a:schemeClr val="lt1"/>
                </a:solidFill>
              </a:rPr>
              <a:t> some conditions are satisfied</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lang="es" sz="1000">
                <a:solidFill>
                  <a:srgbClr val="FF9900"/>
                </a:solidFill>
              </a:rPr>
              <a:t>UPDATE</a:t>
            </a:r>
            <a:r>
              <a:rPr lang="es" sz="1000">
                <a:solidFill>
                  <a:schemeClr val="lt1"/>
                </a:solidFill>
              </a:rPr>
              <a:t> some table </a:t>
            </a:r>
            <a:r>
              <a:rPr lang="es" sz="1000">
                <a:solidFill>
                  <a:srgbClr val="FF9900"/>
                </a:solidFill>
              </a:rPr>
              <a:t>SET</a:t>
            </a:r>
            <a:r>
              <a:rPr lang="es" sz="1000">
                <a:solidFill>
                  <a:schemeClr val="lt1"/>
                </a:solidFill>
              </a:rPr>
              <a:t> something</a:t>
            </a:r>
            <a:endParaRPr sz="1000">
              <a:solidFill>
                <a:schemeClr val="lt1"/>
              </a:solidFill>
            </a:endParaRPr>
          </a:p>
          <a:p>
            <a:pPr indent="0" lvl="0" marL="0" rtl="0" algn="l">
              <a:spcBef>
                <a:spcPts val="0"/>
              </a:spcBef>
              <a:spcAft>
                <a:spcPts val="0"/>
              </a:spcAft>
              <a:buNone/>
            </a:pPr>
            <a:r>
              <a:rPr lang="es" sz="1000">
                <a:solidFill>
                  <a:schemeClr val="lt1"/>
                </a:solidFill>
              </a:rPr>
              <a:t>   </a:t>
            </a:r>
            <a:r>
              <a:rPr lang="es" sz="1000">
                <a:solidFill>
                  <a:srgbClr val="FF9900"/>
                </a:solidFill>
              </a:rPr>
              <a:t>WHERE</a:t>
            </a:r>
            <a:r>
              <a:rPr lang="es" sz="1000">
                <a:solidFill>
                  <a:schemeClr val="lt1"/>
                </a:solidFill>
              </a:rPr>
              <a:t> some conditions are satisfied</a:t>
            </a:r>
            <a:endParaRPr sz="1000">
              <a:solidFill>
                <a:schemeClr val="lt1"/>
              </a:solidFill>
            </a:endParaRPr>
          </a:p>
        </p:txBody>
      </p:sp>
      <p:sp>
        <p:nvSpPr>
          <p:cNvPr id="160" name="Google Shape;160;p33"/>
          <p:cNvSpPr txBox="1"/>
          <p:nvPr/>
        </p:nvSpPr>
        <p:spPr>
          <a:xfrm>
            <a:off x="1696731" y="3583405"/>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2</a:t>
            </a:r>
            <a:endParaRPr b="1" sz="1350">
              <a:solidFill>
                <a:srgbClr val="000000"/>
              </a:solidFill>
              <a:latin typeface="DM Sans"/>
              <a:ea typeface="DM Sans"/>
              <a:cs typeface="DM Sans"/>
              <a:sym typeface="DM Sans"/>
            </a:endParaRPr>
          </a:p>
        </p:txBody>
      </p:sp>
      <p:sp>
        <p:nvSpPr>
          <p:cNvPr id="161" name="Google Shape;161;p33"/>
          <p:cNvSpPr txBox="1"/>
          <p:nvPr/>
        </p:nvSpPr>
        <p:spPr>
          <a:xfrm>
            <a:off x="1635231" y="3940083"/>
            <a:ext cx="25644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Price = </a:t>
            </a:r>
            <a:r>
              <a:rPr lang="es" sz="1100">
                <a:solidFill>
                  <a:srgbClr val="00B050"/>
                </a:solidFill>
                <a:latin typeface="DM Sans"/>
                <a:ea typeface="DM Sans"/>
                <a:cs typeface="DM Sans"/>
                <a:sym typeface="DM Sans"/>
              </a:rPr>
              <a:t>18</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162" name="Google Shape;162;p33"/>
          <p:cNvSpPr txBox="1"/>
          <p:nvPr/>
        </p:nvSpPr>
        <p:spPr>
          <a:xfrm>
            <a:off x="5144550" y="3011350"/>
            <a:ext cx="27753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Price </a:t>
            </a:r>
            <a:r>
              <a:rPr lang="es" sz="1100">
                <a:solidFill>
                  <a:srgbClr val="0070C0"/>
                </a:solidFill>
                <a:latin typeface="DM Sans"/>
                <a:ea typeface="DM Sans"/>
                <a:cs typeface="DM Sans"/>
                <a:sym typeface="DM Sans"/>
              </a:rPr>
              <a:t>BETWEEN </a:t>
            </a:r>
            <a:r>
              <a:rPr lang="es" sz="1100">
                <a:solidFill>
                  <a:schemeClr val="dk1"/>
                </a:solidFill>
                <a:latin typeface="DM Sans"/>
                <a:ea typeface="DM Sans"/>
                <a:cs typeface="DM Sans"/>
                <a:sym typeface="DM Sans"/>
              </a:rPr>
              <a:t>50</a:t>
            </a:r>
            <a:r>
              <a:rPr lang="es" sz="1100">
                <a:solidFill>
                  <a:srgbClr val="0070C0"/>
                </a:solidFill>
                <a:latin typeface="DM Sans"/>
                <a:ea typeface="DM Sans"/>
                <a:cs typeface="DM Sans"/>
                <a:sym typeface="DM Sans"/>
              </a:rPr>
              <a:t> AND </a:t>
            </a:r>
            <a:r>
              <a:rPr lang="es" sz="1100">
                <a:solidFill>
                  <a:schemeClr val="dk1"/>
                </a:solidFill>
                <a:latin typeface="DM Sans"/>
                <a:ea typeface="DM Sans"/>
                <a:cs typeface="DM Sans"/>
                <a:sym typeface="DM Sans"/>
              </a:rPr>
              <a:t>60</a:t>
            </a:r>
            <a:endParaRPr sz="1100">
              <a:latin typeface="DM Sans"/>
              <a:ea typeface="DM Sans"/>
              <a:cs typeface="DM Sans"/>
              <a:sym typeface="DM Sans"/>
            </a:endParaRPr>
          </a:p>
        </p:txBody>
      </p:sp>
      <p:sp>
        <p:nvSpPr>
          <p:cNvPr id="163" name="Google Shape;163;p33"/>
          <p:cNvSpPr txBox="1"/>
          <p:nvPr/>
        </p:nvSpPr>
        <p:spPr>
          <a:xfrm>
            <a:off x="5492130" y="3583413"/>
            <a:ext cx="22065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s" sz="1350">
                <a:solidFill>
                  <a:srgbClr val="000000"/>
                </a:solidFill>
                <a:latin typeface="DM Sans"/>
                <a:ea typeface="DM Sans"/>
                <a:cs typeface="DM Sans"/>
                <a:sym typeface="DM Sans"/>
              </a:rPr>
              <a:t>Ejemplo </a:t>
            </a:r>
            <a:r>
              <a:rPr b="1" lang="es" sz="1350">
                <a:latin typeface="DM Sans"/>
                <a:ea typeface="DM Sans"/>
                <a:cs typeface="DM Sans"/>
                <a:sym typeface="DM Sans"/>
              </a:rPr>
              <a:t>4</a:t>
            </a:r>
            <a:endParaRPr b="1" sz="1350">
              <a:solidFill>
                <a:srgbClr val="000000"/>
              </a:solidFill>
              <a:latin typeface="DM Sans"/>
              <a:ea typeface="DM Sans"/>
              <a:cs typeface="DM Sans"/>
              <a:sym typeface="DM Sans"/>
            </a:endParaRPr>
          </a:p>
        </p:txBody>
      </p:sp>
      <p:sp>
        <p:nvSpPr>
          <p:cNvPr id="164" name="Google Shape;164;p33"/>
          <p:cNvSpPr txBox="1"/>
          <p:nvPr/>
        </p:nvSpPr>
        <p:spPr>
          <a:xfrm>
            <a:off x="5207725" y="3940100"/>
            <a:ext cx="2775300" cy="40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s" sz="1100">
                <a:solidFill>
                  <a:srgbClr val="0070C0"/>
                </a:solidFill>
                <a:latin typeface="DM Sans"/>
                <a:ea typeface="DM Sans"/>
                <a:cs typeface="DM Sans"/>
                <a:sym typeface="DM Sans"/>
              </a:rPr>
              <a:t>SELECT * FROM </a:t>
            </a:r>
            <a:r>
              <a:rPr i="0" lang="es" sz="1100" u="none" cap="none" strike="noStrik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i="0" lang="es" sz="1100" u="none" cap="none" strike="noStrike">
                <a:solidFill>
                  <a:srgbClr val="000000"/>
                </a:solidFill>
                <a:latin typeface="DM Sans"/>
                <a:ea typeface="DM Sans"/>
                <a:cs typeface="DM Sans"/>
                <a:sym typeface="DM Sans"/>
              </a:rPr>
              <a:t> </a:t>
            </a:r>
            <a:endParaRPr sz="1100">
              <a:latin typeface="DM Sans"/>
              <a:ea typeface="DM Sans"/>
              <a:cs typeface="DM Sans"/>
              <a:sym typeface="DM Sans"/>
            </a:endParaRPr>
          </a:p>
          <a:p>
            <a:pPr indent="0" lvl="0" marL="0" marR="0" rtl="0" algn="l">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City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s%’</a:t>
            </a:r>
            <a:r>
              <a:rPr lang="es" sz="1100">
                <a:solidFill>
                  <a:srgbClr val="0070C0"/>
                </a:solidFill>
                <a:latin typeface="DM Sans"/>
                <a:ea typeface="DM Sans"/>
                <a:cs typeface="DM Sans"/>
                <a:sym typeface="DM Sans"/>
              </a:rPr>
              <a:t> OR </a:t>
            </a:r>
            <a:r>
              <a:rPr lang="es" sz="1100">
                <a:solidFill>
                  <a:srgbClr val="00B050"/>
                </a:solidFill>
                <a:latin typeface="DM Sans"/>
                <a:ea typeface="DM Sans"/>
                <a:cs typeface="DM Sans"/>
                <a:sym typeface="DM Sans"/>
              </a:rPr>
              <a:t>‘%a’</a:t>
            </a:r>
            <a:endParaRPr sz="1100">
              <a:latin typeface="DM Sans"/>
              <a:ea typeface="DM Sans"/>
              <a:cs typeface="DM Sans"/>
              <a:sym typeface="DM Sans"/>
            </a:endParaRPr>
          </a:p>
        </p:txBody>
      </p:sp>
      <p:sp>
        <p:nvSpPr>
          <p:cNvPr id="165" name="Google Shape;165;p33"/>
          <p:cNvSpPr txBox="1"/>
          <p:nvPr/>
        </p:nvSpPr>
        <p:spPr>
          <a:xfrm>
            <a:off x="1287675"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AND, OR, NOT</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